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3"/>
  </p:notesMasterIdLst>
  <p:sldIdLst>
    <p:sldId id="258" r:id="rId2"/>
    <p:sldId id="976" r:id="rId3"/>
    <p:sldId id="973" r:id="rId4"/>
    <p:sldId id="974" r:id="rId5"/>
    <p:sldId id="921" r:id="rId6"/>
    <p:sldId id="975" r:id="rId7"/>
    <p:sldId id="968" r:id="rId8"/>
    <p:sldId id="969" r:id="rId9"/>
    <p:sldId id="873" r:id="rId10"/>
    <p:sldId id="922" r:id="rId11"/>
    <p:sldId id="876" r:id="rId12"/>
    <p:sldId id="924" r:id="rId13"/>
    <p:sldId id="925" r:id="rId14"/>
    <p:sldId id="933" r:id="rId15"/>
    <p:sldId id="931" r:id="rId16"/>
    <p:sldId id="932" r:id="rId17"/>
    <p:sldId id="926" r:id="rId18"/>
    <p:sldId id="927" r:id="rId19"/>
    <p:sldId id="979" r:id="rId20"/>
    <p:sldId id="923" r:id="rId21"/>
    <p:sldId id="980" r:id="rId22"/>
    <p:sldId id="981" r:id="rId23"/>
    <p:sldId id="934" r:id="rId24"/>
    <p:sldId id="935" r:id="rId25"/>
    <p:sldId id="970" r:id="rId26"/>
    <p:sldId id="940" r:id="rId27"/>
    <p:sldId id="941" r:id="rId28"/>
    <p:sldId id="942" r:id="rId29"/>
    <p:sldId id="939" r:id="rId30"/>
    <p:sldId id="938" r:id="rId31"/>
    <p:sldId id="971" r:id="rId32"/>
    <p:sldId id="937" r:id="rId33"/>
    <p:sldId id="936" r:id="rId34"/>
    <p:sldId id="945" r:id="rId35"/>
    <p:sldId id="944" r:id="rId36"/>
    <p:sldId id="948" r:id="rId37"/>
    <p:sldId id="947" r:id="rId38"/>
    <p:sldId id="946" r:id="rId39"/>
    <p:sldId id="943" r:id="rId40"/>
    <p:sldId id="952" r:id="rId41"/>
    <p:sldId id="951" r:id="rId42"/>
    <p:sldId id="950" r:id="rId43"/>
    <p:sldId id="949" r:id="rId44"/>
    <p:sldId id="957" r:id="rId45"/>
    <p:sldId id="956" r:id="rId46"/>
    <p:sldId id="955" r:id="rId47"/>
    <p:sldId id="954" r:id="rId48"/>
    <p:sldId id="953" r:id="rId49"/>
    <p:sldId id="962" r:id="rId50"/>
    <p:sldId id="961" r:id="rId51"/>
    <p:sldId id="972" r:id="rId52"/>
    <p:sldId id="960" r:id="rId53"/>
    <p:sldId id="959" r:id="rId54"/>
    <p:sldId id="958" r:id="rId55"/>
    <p:sldId id="967" r:id="rId56"/>
    <p:sldId id="966" r:id="rId57"/>
    <p:sldId id="965" r:id="rId58"/>
    <p:sldId id="964" r:id="rId59"/>
    <p:sldId id="963" r:id="rId60"/>
    <p:sldId id="977" r:id="rId61"/>
    <p:sldId id="978" r:id="rId62"/>
    <p:sldId id="866" r:id="rId63"/>
    <p:sldId id="551" r:id="rId64"/>
    <p:sldId id="709" r:id="rId65"/>
    <p:sldId id="843" r:id="rId66"/>
    <p:sldId id="844" r:id="rId67"/>
    <p:sldId id="845" r:id="rId68"/>
    <p:sldId id="842" r:id="rId69"/>
    <p:sldId id="739" r:id="rId70"/>
    <p:sldId id="847" r:id="rId71"/>
    <p:sldId id="554" r:id="rId72"/>
    <p:sldId id="557" r:id="rId73"/>
    <p:sldId id="748" r:id="rId74"/>
    <p:sldId id="555" r:id="rId75"/>
    <p:sldId id="556" r:id="rId76"/>
    <p:sldId id="478" r:id="rId77"/>
    <p:sldId id="479" r:id="rId78"/>
    <p:sldId id="860" r:id="rId79"/>
    <p:sldId id="564" r:id="rId80"/>
    <p:sldId id="565" r:id="rId81"/>
    <p:sldId id="566" r:id="rId82"/>
    <p:sldId id="862" r:id="rId83"/>
    <p:sldId id="480" r:id="rId84"/>
    <p:sldId id="868" r:id="rId85"/>
    <p:sldId id="865" r:id="rId86"/>
    <p:sldId id="741" r:id="rId87"/>
    <p:sldId id="867" r:id="rId88"/>
    <p:sldId id="573" r:id="rId89"/>
    <p:sldId id="508" r:id="rId90"/>
    <p:sldId id="848" r:id="rId91"/>
    <p:sldId id="849" r:id="rId92"/>
    <p:sldId id="544" r:id="rId93"/>
    <p:sldId id="498" r:id="rId94"/>
    <p:sldId id="416" r:id="rId95"/>
    <p:sldId id="516" r:id="rId96"/>
    <p:sldId id="414" r:id="rId97"/>
    <p:sldId id="413" r:id="rId98"/>
    <p:sldId id="506" r:id="rId99"/>
    <p:sldId id="390" r:id="rId100"/>
    <p:sldId id="753" r:id="rId101"/>
    <p:sldId id="368" r:id="rId102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6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DD23C-9505-401E-9D7B-3EB1EEB74D10}" type="datetimeFigureOut">
              <a:rPr lang="ru-RU" smtClean="0"/>
              <a:t>04.05.2021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9CC5B-5AE5-4C3B-9980-9ACAC26DD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8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39CC5B-5AE5-4C3B-9980-9ACAC26DD793}" type="slidenum">
              <a:rPr lang="ru-RU" smtClean="0"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260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39CC5B-5AE5-4C3B-9980-9ACAC26DD793}" type="slidenum">
              <a:rPr lang="ru-RU" smtClean="0"/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19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91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01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038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3775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272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904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495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96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84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98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924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91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19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36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55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42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658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bg2">
                <a:tint val="97000"/>
                <a:hueMod val="92000"/>
                <a:satMod val="169000"/>
                <a:lumMod val="164000"/>
                <a:alpha val="2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A96-0D9B-4252-9B91-C15C6C410D8F}" type="datetimeFigureOut">
              <a:rPr kumimoji="0" lang="be-BY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04.05.2021</a:t>
            </a:fld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e-BY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B4CEB-0CCE-46E0-B4B7-43C316D66DD9}" type="slidenum">
              <a:rPr kumimoji="0" lang="be-BY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e-BY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4749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4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visionzero.global/ru/prisoedinaites-k-nam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3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6.jpeg"/><Relationship Id="rId4" Type="http://schemas.openxmlformats.org/officeDocument/2006/relationships/image" Target="../media/image55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g"/><Relationship Id="rId5" Type="http://schemas.openxmlformats.org/officeDocument/2006/relationships/image" Target="../media/image65.png"/><Relationship Id="rId4" Type="http://schemas.openxmlformats.org/officeDocument/2006/relationships/image" Target="../media/image6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9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1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8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90.jpeg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9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97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99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04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gif"/><Relationship Id="rId4" Type="http://schemas.openxmlformats.org/officeDocument/2006/relationships/image" Target="../media/image1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video" Target="\ppt\slides\NULL" TargetMode="Externa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2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gi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6.gi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969"/>
            <a:ext cx="12192000" cy="5727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130968"/>
            <a:ext cx="12192000" cy="45858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u="sng" dirty="0" smtClean="0">
              <a:ln cmpd="sng">
                <a:solidFill>
                  <a:schemeClr val="bg2">
                    <a:lumMod val="75000"/>
                  </a:schemeClr>
                </a:solidFill>
              </a:ln>
              <a:solidFill>
                <a:srgbClr val="FFFF00"/>
              </a:solidFill>
              <a:cs typeface="Aharoni" panose="02010803020104030203" pitchFamily="2" charset="-79"/>
            </a:endParaRPr>
          </a:p>
          <a:p>
            <a:pPr algn="ctr"/>
            <a:endParaRPr lang="ru-RU" sz="4400" b="1" dirty="0" smtClean="0">
              <a:ln cmpd="sng">
                <a:solidFill>
                  <a:schemeClr val="bg2">
                    <a:lumMod val="75000"/>
                  </a:schemeClr>
                </a:solidFill>
              </a:ln>
              <a:solidFill>
                <a:srgbClr val="FFFF00"/>
              </a:solidFill>
              <a:cs typeface="Aharoni" panose="02010803020104030203" pitchFamily="2" charset="-79"/>
            </a:endParaRPr>
          </a:p>
          <a:p>
            <a:pPr algn="r"/>
            <a:r>
              <a:rPr lang="ru-RU" sz="4400" b="1" dirty="0" smtClean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Семь </a:t>
            </a:r>
            <a:r>
              <a:rPr lang="ru-RU" sz="4400" b="1" dirty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«золотых правил» </a:t>
            </a:r>
            <a:endParaRPr lang="ru-RU" sz="4400" b="1" dirty="0" smtClean="0">
              <a:ln cmpd="sng">
                <a:solidFill>
                  <a:srgbClr val="7030A0"/>
                </a:solidFill>
              </a:ln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Aharoni" panose="02010803020104030203" pitchFamily="2" charset="-79"/>
            </a:endParaRPr>
          </a:p>
          <a:p>
            <a:pPr algn="r"/>
            <a:r>
              <a:rPr lang="ru-RU" sz="4400" b="1" dirty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п</a:t>
            </a:r>
            <a:r>
              <a:rPr lang="ru-RU" sz="4400" b="1" dirty="0" smtClean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роизводства c </a:t>
            </a:r>
            <a:r>
              <a:rPr lang="ru-RU" sz="4400" b="1" dirty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нулевым травматизмом </a:t>
            </a:r>
            <a:r>
              <a:rPr lang="ru-RU" sz="4400" b="1" dirty="0" smtClean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и с </a:t>
            </a:r>
            <a:r>
              <a:rPr lang="ru-RU" sz="4400" b="1" dirty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безопасными условиями </a:t>
            </a:r>
            <a:r>
              <a:rPr lang="ru-RU" sz="4400" b="1" dirty="0" smtClean="0">
                <a:ln cmpd="sng">
                  <a:solidFill>
                    <a:srgbClr val="7030A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Aharoni" panose="02010803020104030203" pitchFamily="2" charset="-79"/>
              </a:rPr>
              <a:t>труда</a:t>
            </a:r>
          </a:p>
          <a:p>
            <a:pPr algn="r"/>
            <a:endParaRPr lang="ru-RU" sz="4400" b="1" dirty="0" smtClean="0">
              <a:ln cmpd="sng">
                <a:solidFill>
                  <a:srgbClr val="7030A0"/>
                </a:solidFill>
              </a:ln>
              <a:solidFill>
                <a:schemeClr val="tx2"/>
              </a:solidFill>
              <a:cs typeface="Aharoni" panose="02010803020104030203" pitchFamily="2" charset="-79"/>
            </a:endParaRPr>
          </a:p>
          <a:p>
            <a:pPr algn="r"/>
            <a:r>
              <a:rPr lang="ru-RU" sz="2800" b="1" dirty="0" smtClean="0">
                <a:ln cmpd="sng">
                  <a:solidFill>
                    <a:srgbClr val="7030A0"/>
                  </a:solidFill>
                </a:ln>
                <a:solidFill>
                  <a:schemeClr val="bg2">
                    <a:lumMod val="50000"/>
                  </a:schemeClr>
                </a:solidFill>
                <a:cs typeface="Aharoni" panose="02010803020104030203" pitchFamily="2" charset="-79"/>
              </a:rPr>
              <a:t> </a:t>
            </a:r>
          </a:p>
        </p:txBody>
      </p:sp>
      <p:pic>
        <p:nvPicPr>
          <p:cNvPr id="12" name="Picture 4"/>
          <p:cNvPicPr/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8131596" y="1119129"/>
            <a:ext cx="4060404" cy="7354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106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 smtClean="0"/>
          </a:p>
          <a:p>
            <a:pPr algn="just"/>
            <a:r>
              <a:rPr lang="ru-RU" sz="3200" b="1" dirty="0" smtClean="0"/>
              <a:t>Разработанная </a:t>
            </a:r>
            <a:r>
              <a:rPr lang="ru-RU" sz="3200" b="1" dirty="0"/>
              <a:t>Международной</a:t>
            </a:r>
            <a:r>
              <a:rPr lang="ru-RU" sz="3200" dirty="0"/>
              <a:t> </a:t>
            </a:r>
            <a:r>
              <a:rPr lang="ru-RU" sz="3200" b="1" dirty="0"/>
              <a:t>ассоциацией</a:t>
            </a:r>
            <a:r>
              <a:rPr lang="ru-RU" sz="3200" dirty="0"/>
              <a:t> </a:t>
            </a:r>
            <a:r>
              <a:rPr lang="ru-RU" sz="3200" b="1" dirty="0"/>
              <a:t>социального</a:t>
            </a:r>
            <a:r>
              <a:rPr lang="ru-RU" sz="3200" dirty="0"/>
              <a:t> </a:t>
            </a:r>
            <a:r>
              <a:rPr lang="ru-RU" sz="3200" b="1" dirty="0" smtClean="0"/>
              <a:t>обеспечения (далее – МАСО) </a:t>
            </a:r>
            <a:r>
              <a:rPr lang="ru-RU" sz="3200" b="1" dirty="0"/>
              <a:t>концепция «</a:t>
            </a:r>
            <a:r>
              <a:rPr lang="ru-RU" sz="3200" b="1" dirty="0" err="1"/>
              <a:t>Vision</a:t>
            </a:r>
            <a:r>
              <a:rPr lang="ru-RU" sz="3200" b="1" dirty="0"/>
              <a:t> </a:t>
            </a:r>
            <a:r>
              <a:rPr lang="ru-RU" sz="3200" b="1" dirty="0" err="1"/>
              <a:t>Zero</a:t>
            </a:r>
            <a:r>
              <a:rPr lang="ru-RU" sz="3200" b="1" dirty="0"/>
              <a:t>» </a:t>
            </a: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отличается гибкостью и может быть адаптирована к конкретным мерам профилактики</a:t>
            </a:r>
            <a:r>
              <a:rPr lang="ru-RU" sz="3200" b="1" dirty="0"/>
              <a:t>, имеющим приоритетное значение для обеспечения безопасности, гигиены труда и благополучия работников на том или ином предприятии. </a:t>
            </a:r>
            <a:endParaRPr lang="ru-RU" sz="3200" b="1" dirty="0" smtClean="0"/>
          </a:p>
          <a:p>
            <a:pPr algn="just"/>
            <a:r>
              <a:rPr lang="ru-RU" sz="3200" b="1" dirty="0" smtClean="0"/>
              <a:t>Благодаря </a:t>
            </a:r>
            <a:r>
              <a:rPr lang="ru-RU" sz="3200" b="1" dirty="0"/>
              <a:t>своей гибкости «</a:t>
            </a:r>
            <a:r>
              <a:rPr lang="ru-RU" sz="3200" b="1" dirty="0" err="1"/>
              <a:t>Vision</a:t>
            </a:r>
            <a:r>
              <a:rPr lang="ru-RU" sz="3200" b="1" dirty="0"/>
              <a:t> </a:t>
            </a:r>
            <a:r>
              <a:rPr lang="ru-RU" sz="3200" b="1" dirty="0" err="1"/>
              <a:t>Zero</a:t>
            </a:r>
            <a:r>
              <a:rPr lang="ru-RU" sz="3200" b="1" dirty="0"/>
              <a:t>» может применяться на любом месте работы, на любом предприятии </a:t>
            </a:r>
            <a:r>
              <a:rPr lang="ru-RU" sz="3200" b="1" dirty="0" smtClean="0"/>
              <a:t>и в </a:t>
            </a:r>
            <a:r>
              <a:rPr lang="ru-RU" sz="3200" b="1" dirty="0"/>
              <a:t>любой отрасли во всех регионах мира.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альтернативный процесс 4"/>
          <p:cNvSpPr/>
          <p:nvPr/>
        </p:nvSpPr>
        <p:spPr>
          <a:xfrm>
            <a:off x="509047" y="228600"/>
            <a:ext cx="11302740" cy="536889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Горячая линия технической инспекции труда ФПБ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8 017 203 90 48</a:t>
            </a:r>
          </a:p>
          <a:p>
            <a:pPr algn="ctr"/>
            <a:r>
              <a:rPr lang="ru-RU" sz="4000" b="1" dirty="0" err="1" smtClean="0"/>
              <a:t>Пн-Пт</a:t>
            </a:r>
            <a:endParaRPr lang="ru-RU" sz="4000" b="1" dirty="0"/>
          </a:p>
          <a:p>
            <a:pPr algn="ctr"/>
            <a:r>
              <a:rPr lang="ru-RU" sz="4000" b="1" dirty="0" smtClean="0"/>
              <a:t>с 8.30. до 10.30</a:t>
            </a:r>
          </a:p>
          <a:p>
            <a:pPr algn="ctr"/>
            <a:r>
              <a:rPr lang="ru-RU" sz="4000" b="1" dirty="0" smtClean="0"/>
              <a:t>с 15.30 до 17.30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558" y="5727032"/>
            <a:ext cx="5751095" cy="95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6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67646"/>
            <a:ext cx="10976565" cy="107465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</a:rPr>
              <a:t>КОНТАКТЫ</a:t>
            </a:r>
            <a:endParaRPr lang="be-BY" sz="4000" b="1" dirty="0">
              <a:solidFill>
                <a:schemeClr val="accent1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9047" y="1600200"/>
            <a:ext cx="11302740" cy="399729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МАНЬКО Павел Николаевич</a:t>
            </a:r>
          </a:p>
          <a:p>
            <a:pPr algn="ctr"/>
            <a:r>
              <a:rPr lang="ru-RU" sz="2400" i="1" dirty="0" smtClean="0"/>
              <a:t>Главный технический инспектор труда Совета ФПБ</a:t>
            </a:r>
          </a:p>
          <a:p>
            <a:pPr algn="ctr"/>
            <a:endParaRPr lang="en-US" sz="2400" dirty="0" smtClean="0"/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тел. (017) 203 97 69,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manko@fpb.by</a:t>
            </a:r>
            <a:endParaRPr lang="be-BY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558" y="5727032"/>
            <a:ext cx="5751095" cy="95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0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0968"/>
            <a:ext cx="12192000" cy="5727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89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/>
              <a:t> </a:t>
            </a:r>
            <a:endParaRPr lang="ru-RU" sz="2400" b="1" dirty="0" smtClean="0"/>
          </a:p>
          <a:p>
            <a:pPr algn="just"/>
            <a:r>
              <a:rPr lang="ru-RU" sz="2500" b="1" dirty="0" smtClean="0"/>
              <a:t>Безопасные и здоровые условия труда </a:t>
            </a:r>
            <a:r>
              <a:rPr lang="ru-RU" sz="25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 только являются морально-юридическим обязательством, но и оправдывают себя экономически</a:t>
            </a:r>
            <a:r>
              <a:rPr lang="ru-RU" sz="2500" b="1" dirty="0" smtClean="0"/>
              <a:t>. Инвестиции в охрану труда позволяют избежать человеческих страданий и </a:t>
            </a:r>
            <a:r>
              <a:rPr lang="ru-RU" sz="25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защитить самое ценное</a:t>
            </a:r>
            <a:r>
              <a:rPr lang="ru-RU" sz="2500" b="1" dirty="0" smtClean="0"/>
              <a:t>, что у нас есть, – наше здоровье, физическое и психологическое благополучие. </a:t>
            </a:r>
          </a:p>
          <a:p>
            <a:pPr algn="just"/>
            <a:r>
              <a:rPr lang="ru-RU" sz="2500" b="1" dirty="0" smtClean="0"/>
              <a:t>Не менее важно и то, что </a:t>
            </a:r>
            <a:r>
              <a:rPr lang="ru-RU" sz="2500" b="1" dirty="0"/>
              <a:t>они </a:t>
            </a:r>
            <a:r>
              <a:rPr lang="ru-RU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благотворно влияют </a:t>
            </a:r>
            <a:r>
              <a:rPr lang="ru-RU" sz="2500" b="1" dirty="0"/>
              <a:t>на мотивацию работников, качество труда и продукции, репутацию компании, степень удовлетворённости работников, менеджеров и клиентов и, как следствие, экономические показатели.</a:t>
            </a:r>
          </a:p>
          <a:p>
            <a:pPr algn="just"/>
            <a:r>
              <a:rPr lang="ru-RU" sz="2500" b="1" dirty="0"/>
              <a:t>Международные исследования доходности инвестиций в профилактику доказали, что каждый доллар, вложенный в охрану труда, генерирует потенциальную прибыль </a:t>
            </a:r>
            <a:r>
              <a:rPr lang="ru-RU" sz="2500" b="1" dirty="0" smtClean="0"/>
              <a:t>в размере </a:t>
            </a:r>
            <a:r>
              <a:rPr lang="ru-RU" sz="2500" b="1" dirty="0"/>
              <a:t>свыше двух долларов. </a:t>
            </a:r>
            <a:endParaRPr lang="ru-RU" sz="2500" b="1" dirty="0" smtClean="0"/>
          </a:p>
          <a:p>
            <a:pPr algn="just"/>
            <a:r>
              <a:rPr lang="ru-RU" sz="25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Безопасные </a:t>
            </a:r>
            <a:r>
              <a:rPr lang="ru-RU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условия труда </a:t>
            </a:r>
            <a:r>
              <a:rPr lang="ru-RU" sz="2500" b="1" dirty="0"/>
              <a:t>– это вклад в процветание </a:t>
            </a:r>
            <a:r>
              <a:rPr lang="ru-RU" sz="2500" b="1" dirty="0" smtClean="0"/>
              <a:t>предприятия!</a:t>
            </a:r>
            <a:endParaRPr lang="ru-RU" sz="2500" b="1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9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Охрана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труда требует активного участия администрации</a:t>
            </a:r>
          </a:p>
          <a:p>
            <a:pPr algn="just"/>
            <a:r>
              <a:rPr lang="ru-RU" sz="2800" b="1" dirty="0"/>
              <a:t> </a:t>
            </a:r>
            <a:r>
              <a:rPr lang="ru-RU" sz="2800" b="1" dirty="0" smtClean="0"/>
              <a:t>Совершенствование </a:t>
            </a:r>
            <a:r>
              <a:rPr lang="ru-RU" sz="2800" b="1" dirty="0"/>
              <a:t>охраны труда на предприятии не обязательно означает увеличение расходов. Важнее то, что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администрация действует осознанно</a:t>
            </a:r>
            <a:r>
              <a:rPr lang="ru-RU" sz="2800" b="1" dirty="0"/>
              <a:t>, осуществляет последовательное руководство и создаёт атмосферу доверия и открытого взаимодействия на всех уровнях компании. Реализация стратегии </a:t>
            </a:r>
            <a:r>
              <a:rPr lang="ru-RU" sz="2800" b="1" dirty="0" smtClean="0"/>
              <a:t>профилактики «</a:t>
            </a:r>
            <a:r>
              <a:rPr lang="ru-RU" sz="2800" b="1" dirty="0" err="1"/>
              <a:t>Vision</a:t>
            </a:r>
            <a:r>
              <a:rPr lang="ru-RU" sz="2800" b="1" dirty="0"/>
              <a:t> </a:t>
            </a:r>
            <a:r>
              <a:rPr lang="ru-RU" sz="2800" b="1" dirty="0" err="1"/>
              <a:t>Zero</a:t>
            </a:r>
            <a:r>
              <a:rPr lang="ru-RU" sz="2800" b="1" dirty="0"/>
              <a:t>» требует активного вклада многих участников предприятия. Очевидно, что успех или неудача в реализации стратегии «</a:t>
            </a:r>
            <a:r>
              <a:rPr lang="ru-RU" sz="2800" b="1" dirty="0" err="1"/>
              <a:t>Vision</a:t>
            </a:r>
            <a:r>
              <a:rPr lang="ru-RU" sz="2800" b="1" dirty="0"/>
              <a:t> </a:t>
            </a:r>
            <a:r>
              <a:rPr lang="ru-RU" sz="2800" b="1" dirty="0" err="1"/>
              <a:t>Zero</a:t>
            </a:r>
            <a:r>
              <a:rPr lang="ru-RU" sz="2800" b="1" dirty="0"/>
              <a:t>» будут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 конечном итоге зависеть от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приверженности </a:t>
            </a: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работодателей и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руководителей предприятия, </a:t>
            </a:r>
            <a:r>
              <a:rPr lang="ru-RU" sz="2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мотивированности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менеджеров и бдительности работников.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8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2000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ru-RU" sz="2600" dirty="0" smtClean="0"/>
          </a:p>
          <a:p>
            <a:r>
              <a:rPr lang="ru-RU" sz="2500" dirty="0" smtClean="0"/>
              <a:t>•</a:t>
            </a:r>
            <a:r>
              <a:rPr lang="ru-RU" sz="2500" b="1" dirty="0" smtClean="0"/>
              <a:t> </a:t>
            </a:r>
            <a:r>
              <a:rPr lang="ru-RU" sz="2500" b="1" dirty="0"/>
              <a:t>Концепция – нулевой травматизм 24 часа в сутки 7 дней в </a:t>
            </a:r>
            <a:r>
              <a:rPr lang="ru-RU" sz="2500" b="1" dirty="0" smtClean="0"/>
              <a:t>неделю</a:t>
            </a:r>
            <a:endParaRPr lang="ru-RU" sz="2500" b="1" dirty="0"/>
          </a:p>
          <a:p>
            <a:r>
              <a:rPr lang="ru-RU" sz="2500" b="1" dirty="0"/>
              <a:t>	</a:t>
            </a:r>
            <a:r>
              <a:rPr lang="ru-RU" sz="25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Мы </a:t>
            </a:r>
            <a:r>
              <a:rPr lang="ru-RU" sz="25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твердо убеждены</a:t>
            </a:r>
            <a:r>
              <a:rPr lang="ru-RU" sz="25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что:</a:t>
            </a:r>
          </a:p>
          <a:p>
            <a:r>
              <a:rPr lang="ru-RU" sz="2500" b="1" dirty="0"/>
              <a:t>•	«0 травматизм достижим» (все производственные травмы и заболевания на рабочих местах можно предотвратить)</a:t>
            </a:r>
          </a:p>
          <a:p>
            <a:r>
              <a:rPr lang="ru-RU" sz="2500" b="1" dirty="0"/>
              <a:t>•	Нетерпимость к происшествиям (недопустим даже единичный случай травматизма)</a:t>
            </a:r>
          </a:p>
          <a:p>
            <a:r>
              <a:rPr lang="ru-RU" sz="2500" b="1" dirty="0"/>
              <a:t>•	Безопасность начинается с каждого работника</a:t>
            </a:r>
          </a:p>
          <a:p>
            <a:r>
              <a:rPr lang="ru-RU" sz="2500" b="1" dirty="0"/>
              <a:t>•	Безопасно работать нужно весь день каждый день (безопасная работа – норма и привычка)</a:t>
            </a:r>
          </a:p>
          <a:p>
            <a:r>
              <a:rPr lang="ru-RU" sz="2500" b="1" dirty="0"/>
              <a:t>•	Готовность вмешаться и предотвратить небезопасные действия (проявление заботы о безопасности)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79211" y="1002082"/>
            <a:ext cx="5487759" cy="72651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Нулевой травматизм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grpSp>
        <p:nvGrpSpPr>
          <p:cNvPr id="6" name="Group 285"/>
          <p:cNvGrpSpPr>
            <a:grpSpLocks/>
          </p:cNvGrpSpPr>
          <p:nvPr/>
        </p:nvGrpSpPr>
        <p:grpSpPr bwMode="auto">
          <a:xfrm>
            <a:off x="0" y="1130968"/>
            <a:ext cx="12192000" cy="5727032"/>
            <a:chOff x="1573" y="922"/>
            <a:chExt cx="12975" cy="6730"/>
          </a:xfrm>
        </p:grpSpPr>
        <p:pic>
          <p:nvPicPr>
            <p:cNvPr id="7" name="Picture 29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" y="922"/>
              <a:ext cx="12975" cy="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8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9" y="5076"/>
              <a:ext cx="1451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8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23" y="4627"/>
              <a:ext cx="1248" cy="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8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7" y="3567"/>
              <a:ext cx="2014" cy="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8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0" y="2271"/>
              <a:ext cx="836" cy="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10287000" y="5932661"/>
            <a:ext cx="1905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КТО ОТВЕЧАЕТ 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ЗА БЕЗОПАСНОСТЬ И ГИГИЕНУ ТРУДА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51884" y="1551572"/>
            <a:ext cx="7264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Показатели уровней безопасности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99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14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3004" y="1460402"/>
            <a:ext cx="1638530" cy="21223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40701" y="1353376"/>
            <a:ext cx="3883068" cy="2387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53060" lvl="1">
              <a:lnSpc>
                <a:spcPct val="103000"/>
              </a:lnSpc>
              <a:spcBef>
                <a:spcPts val="60"/>
              </a:spcBef>
              <a:buSzPts val="1200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РЕАКТИВНЫЙ</a:t>
            </a:r>
          </a:p>
          <a:p>
            <a:pPr marL="742950" marR="353060" lvl="1" indent="-285750">
              <a:lnSpc>
                <a:spcPct val="103000"/>
              </a:lnSpc>
              <a:spcBef>
                <a:spcPts val="60"/>
              </a:spcBef>
              <a:buSzPts val="1200"/>
              <a:buFont typeface="Arial" panose="020B0604020202020204" pitchFamily="34" charset="0"/>
              <a:buChar char="•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Безопасность не</a:t>
            </a:r>
            <a:r>
              <a:rPr lang="ru-RU" sz="1600" b="1" spc="-65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является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приоритетом.</a:t>
            </a:r>
          </a:p>
          <a:p>
            <a:pPr marL="742950" marR="24130" lvl="1" indent="-285750">
              <a:lnSpc>
                <a:spcPct val="103000"/>
              </a:lnSpc>
              <a:spcBef>
                <a:spcPts val="10"/>
              </a:spcBef>
              <a:buSzPts val="1200"/>
              <a:buFont typeface="Arial" panose="020B0604020202020204" pitchFamily="34" charset="0"/>
              <a:buChar char="•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Полагаемся на </a:t>
            </a:r>
            <a:r>
              <a:rPr lang="ru-RU" sz="1600" b="1" spc="-20" dirty="0">
                <a:latin typeface="Arial" panose="020B0604020202020204" pitchFamily="34" charset="0"/>
                <a:ea typeface="Arial" panose="020B0604020202020204" pitchFamily="34" charset="0"/>
              </a:rPr>
              <a:t>удачу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и виним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судьбу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в случившемся; убежденность, что</a:t>
            </a:r>
            <a:r>
              <a:rPr lang="ru-RU" sz="1600" b="1" spc="-125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несчастные случаи время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от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времени происходят – травматизм как </a:t>
            </a:r>
            <a:r>
              <a:rPr lang="ru-RU" sz="1600" b="1" spc="-35" dirty="0">
                <a:latin typeface="Arial" panose="020B0604020202020204" pitchFamily="34" charset="0"/>
                <a:ea typeface="Arial" panose="020B0604020202020204" pitchFamily="34" charset="0"/>
              </a:rPr>
              <a:t>результат.</a:t>
            </a:r>
            <a:endParaRPr lang="ru-RU" sz="1600" b="1" spc="-45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8" name="image16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3003" y="4132632"/>
            <a:ext cx="1813895" cy="21238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02498" y="3912215"/>
            <a:ext cx="4221271" cy="282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07515"/>
            <a:endParaRPr lang="ru-RU" sz="11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R="24130" lvl="2">
              <a:lnSpc>
                <a:spcPct val="103000"/>
              </a:lnSpc>
              <a:spcBef>
                <a:spcPts val="60"/>
              </a:spcBef>
              <a:buSzPts val="1200"/>
              <a:tabLst>
                <a:tab pos="1992630" algn="l"/>
                <a:tab pos="1993900" algn="l"/>
              </a:tabLst>
            </a:pPr>
            <a:r>
              <a:rPr lang="ru-RU" sz="1200" b="1" spc="-135" dirty="0">
                <a:latin typeface="Arial" panose="020B0604020202020204" pitchFamily="34" charset="0"/>
                <a:ea typeface="Arial" panose="020B0604020202020204" pitchFamily="34" charset="0"/>
              </a:rPr>
              <a:t>         </a:t>
            </a:r>
            <a:r>
              <a:rPr lang="ru-RU" sz="1600" b="1" spc="-135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НЕЗАВИСИМЫЙ</a:t>
            </a:r>
          </a:p>
          <a:p>
            <a:pPr marL="1143000" marR="24130" lvl="2" indent="-228600">
              <a:lnSpc>
                <a:spcPct val="103000"/>
              </a:lnSpc>
              <a:spcBef>
                <a:spcPts val="60"/>
              </a:spcBef>
              <a:buSzPts val="1200"/>
              <a:buFont typeface="Arial" panose="020B0604020202020204" pitchFamily="34" charset="0"/>
              <a:buChar char="•"/>
              <a:tabLst>
                <a:tab pos="1992630" algn="l"/>
                <a:tab pos="1993900" algn="l"/>
              </a:tabLst>
            </a:pP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Работники </a:t>
            </a:r>
            <a:r>
              <a:rPr lang="ru-RU" sz="1600" b="1" spc="-20" dirty="0">
                <a:latin typeface="Arial" panose="020B0604020202020204" pitchFamily="34" charset="0"/>
                <a:ea typeface="Arial" panose="020B0604020202020204" pitchFamily="34" charset="0"/>
              </a:rPr>
              <a:t>понимают,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что безопасность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начинается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с каждого из них, что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благотворно влияет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на их поступки.</a:t>
            </a:r>
          </a:p>
          <a:p>
            <a:pPr marL="1143000" marR="262255" lvl="2" indent="-228600">
              <a:lnSpc>
                <a:spcPct val="103000"/>
              </a:lnSpc>
              <a:spcBef>
                <a:spcPts val="25"/>
              </a:spcBef>
              <a:buSzPts val="1200"/>
              <a:buFont typeface="Arial" panose="020B0604020202020204" pitchFamily="34" charset="0"/>
              <a:buChar char="•"/>
              <a:tabLst>
                <a:tab pos="1992630" algn="l"/>
                <a:tab pos="1993900" algn="l"/>
              </a:tabLst>
            </a:pP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Количество</a:t>
            </a:r>
            <a:r>
              <a:rPr lang="ru-RU" sz="1600" b="1" spc="-95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несчастных случаев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продолжает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уменьшаться, но до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определенного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уровня.</a:t>
            </a:r>
          </a:p>
        </p:txBody>
      </p:sp>
      <p:pic>
        <p:nvPicPr>
          <p:cNvPr id="10" name="image15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04419" y="1595410"/>
            <a:ext cx="1837690" cy="212237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964469" y="1347460"/>
            <a:ext cx="4242525" cy="2641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38125" lvl="1">
              <a:lnSpc>
                <a:spcPct val="103000"/>
              </a:lnSpc>
              <a:spcBef>
                <a:spcPts val="60"/>
              </a:spcBef>
              <a:buSzPts val="1200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ЗАВИСИМЫЙ</a:t>
            </a:r>
          </a:p>
          <a:p>
            <a:pPr marL="742950" marR="238125" lvl="1" indent="-285750">
              <a:lnSpc>
                <a:spcPct val="103000"/>
              </a:lnSpc>
              <a:spcBef>
                <a:spcPts val="60"/>
              </a:spcBef>
              <a:buSzPts val="1200"/>
              <a:buFont typeface="Arial" panose="020B0604020202020204" pitchFamily="34" charset="0"/>
              <a:buChar char="•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Работники следуют определенному своду</a:t>
            </a:r>
            <a:r>
              <a:rPr lang="ru-RU" sz="1600" b="1" spc="-1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правил.</a:t>
            </a:r>
          </a:p>
          <a:p>
            <a:pPr marL="742950" marR="513080" lvl="1" indent="-285750" algn="just">
              <a:lnSpc>
                <a:spcPct val="103000"/>
              </a:lnSpc>
              <a:spcBef>
                <a:spcPts val="10"/>
              </a:spcBef>
              <a:buSzPts val="1200"/>
              <a:buFont typeface="Arial" panose="020B0604020202020204" pitchFamily="34" charset="0"/>
              <a:buChar char="•"/>
              <a:tabLst>
                <a:tab pos="1857375" algn="l"/>
              </a:tabLst>
            </a:pP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Количество несчастных</a:t>
            </a:r>
            <a:r>
              <a:rPr lang="ru-RU" sz="1600" b="1" spc="-13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случаев уменьшается до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определенного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уровня.</a:t>
            </a:r>
          </a:p>
          <a:p>
            <a:pPr marL="742950" marR="233045" lvl="1" indent="-285750">
              <a:lnSpc>
                <a:spcPct val="103000"/>
              </a:lnSpc>
              <a:spcBef>
                <a:spcPts val="15"/>
              </a:spcBef>
              <a:buSzPts val="1200"/>
              <a:buFont typeface="Arial" panose="020B0604020202020204" pitchFamily="34" charset="0"/>
              <a:buChar char="•"/>
              <a:tabLst>
                <a:tab pos="1856740" algn="l"/>
                <a:tab pos="1857375" algn="l"/>
              </a:tabLst>
            </a:pP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Руководители </a:t>
            </a:r>
            <a:r>
              <a:rPr lang="ru-RU" sz="1600" b="1" spc="-25" dirty="0">
                <a:latin typeface="Arial" panose="020B0604020202020204" pitchFamily="34" charset="0"/>
                <a:ea typeface="Arial" panose="020B0604020202020204" pitchFamily="34" charset="0"/>
              </a:rPr>
              <a:t>считают,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что единственная причина</a:t>
            </a:r>
            <a:r>
              <a:rPr lang="ru-RU" sz="1600" b="1" spc="-105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45" dirty="0">
                <a:latin typeface="Arial" panose="020B0604020202020204" pitchFamily="34" charset="0"/>
                <a:ea typeface="Arial" panose="020B0604020202020204" pitchFamily="34" charset="0"/>
              </a:rPr>
              <a:t>травматизма </a:t>
            </a:r>
            <a:r>
              <a:rPr lang="ru-RU" sz="1600" b="1" dirty="0">
                <a:latin typeface="Arial" panose="020B0604020202020204" pitchFamily="34" charset="0"/>
                <a:ea typeface="Arial" panose="020B0604020202020204" pitchFamily="34" charset="0"/>
              </a:rPr>
              <a:t>– это «нарушение установленных правил».</a:t>
            </a:r>
          </a:p>
        </p:txBody>
      </p:sp>
      <p:grpSp>
        <p:nvGrpSpPr>
          <p:cNvPr id="12" name="Group 282"/>
          <p:cNvGrpSpPr>
            <a:grpSpLocks/>
          </p:cNvGrpSpPr>
          <p:nvPr/>
        </p:nvGrpSpPr>
        <p:grpSpPr bwMode="auto">
          <a:xfrm>
            <a:off x="5404419" y="3971968"/>
            <a:ext cx="1837690" cy="2284540"/>
            <a:chOff x="7941" y="883"/>
            <a:chExt cx="3253" cy="1934"/>
          </a:xfrm>
        </p:grpSpPr>
        <p:pic>
          <p:nvPicPr>
            <p:cNvPr id="13" name="Picture 28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1" y="1061"/>
              <a:ext cx="3215" cy="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283"/>
            <p:cNvSpPr txBox="1">
              <a:spLocks noChangeArrowheads="1"/>
            </p:cNvSpPr>
            <p:nvPr/>
          </p:nvSpPr>
          <p:spPr bwMode="auto">
            <a:xfrm>
              <a:off x="11089" y="883"/>
              <a:ext cx="10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lnSpc>
                  <a:spcPts val="1340"/>
                </a:lnSpc>
              </a:pPr>
              <a:r>
                <a:rPr lang="ru-RU" sz="1200">
                  <a:latin typeface="Arial" panose="020B0604020202020204" pitchFamily="34" charset="0"/>
                  <a:ea typeface="Arial" panose="020B0604020202020204" pitchFamily="34" charset="0"/>
                </a:rPr>
                <a:t>•</a:t>
              </a:r>
              <a:endParaRPr lang="ru-RU" sz="110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338735" y="4081492"/>
            <a:ext cx="5995604" cy="265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1295" lvl="2">
              <a:lnSpc>
                <a:spcPct val="103000"/>
              </a:lnSpc>
              <a:spcBef>
                <a:spcPts val="60"/>
              </a:spcBef>
              <a:buSzPts val="1200"/>
              <a:tabLst>
                <a:tab pos="1992630" algn="l"/>
                <a:tab pos="1993900" algn="l"/>
              </a:tabLst>
            </a:pPr>
            <a:r>
              <a:rPr lang="ru-RU" sz="1600" b="1" spc="-135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ВЗАИМОЗАВИМЫЙ</a:t>
            </a:r>
          </a:p>
          <a:p>
            <a:pPr marL="1143000" marR="201295" lvl="2" indent="-228600">
              <a:lnSpc>
                <a:spcPct val="103000"/>
              </a:lnSpc>
              <a:spcBef>
                <a:spcPts val="60"/>
              </a:spcBef>
              <a:buSzPts val="1200"/>
              <a:buFont typeface="Arial" panose="020B0604020202020204" pitchFamily="34" charset="0"/>
              <a:buChar char="•"/>
              <a:tabLst>
                <a:tab pos="1992630" algn="l"/>
                <a:tab pos="1993900" algn="l"/>
              </a:tabLst>
            </a:pP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Работники осознанно относятся</a:t>
            </a:r>
            <a:r>
              <a:rPr lang="ru-RU" sz="1600" b="1" spc="-18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к собственной безопасности и безопасности окружающих. Работники не приемлют выполнение работы с риском и выражают свою позицию, вмешиваясь и корректируя посредством диалога, проявляя </a:t>
            </a:r>
            <a:r>
              <a:rPr lang="ru-RU" sz="1600" b="1" spc="-20" dirty="0">
                <a:latin typeface="Arial" panose="020B0604020202020204" pitchFamily="34" charset="0"/>
                <a:ea typeface="Arial" panose="020B0604020202020204" pitchFamily="34" charset="0"/>
              </a:rPr>
              <a:t>заботу.</a:t>
            </a:r>
            <a:endParaRPr lang="ru-RU" sz="1600" b="1" spc="-135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1143000" marR="276225" lvl="2" indent="-228600">
              <a:lnSpc>
                <a:spcPct val="103000"/>
              </a:lnSpc>
              <a:spcBef>
                <a:spcPts val="50"/>
              </a:spcBef>
              <a:buSzPts val="1200"/>
              <a:buFont typeface="Arial" panose="020B0604020202020204" pitchFamily="34" charset="0"/>
              <a:buChar char="•"/>
              <a:tabLst>
                <a:tab pos="1992630" algn="l"/>
                <a:tab pos="1993900" algn="l"/>
              </a:tabLst>
            </a:pP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Работники </a:t>
            </a:r>
            <a:r>
              <a:rPr lang="ru-RU" sz="1600" b="1" spc="-30" dirty="0">
                <a:latin typeface="Arial" panose="020B0604020202020204" pitchFamily="34" charset="0"/>
                <a:ea typeface="Arial" panose="020B0604020202020204" pitchFamily="34" charset="0"/>
              </a:rPr>
              <a:t>верят,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что</a:t>
            </a:r>
            <a:r>
              <a:rPr lang="ru-RU" sz="1600" b="1" spc="-12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улучшения возможны только </a:t>
            </a:r>
            <a:r>
              <a:rPr lang="ru-RU" sz="1600" b="1" spc="-20" dirty="0">
                <a:latin typeface="Arial" panose="020B0604020202020204" pitchFamily="34" charset="0"/>
                <a:ea typeface="Arial" panose="020B0604020202020204" pitchFamily="34" charset="0"/>
              </a:rPr>
              <a:t>благодаря </a:t>
            </a:r>
            <a:r>
              <a:rPr lang="ru-RU" sz="1600" b="1" spc="-135" dirty="0">
                <a:latin typeface="Arial" panose="020B0604020202020204" pitchFamily="34" charset="0"/>
                <a:ea typeface="Arial" panose="020B0604020202020204" pitchFamily="34" charset="0"/>
              </a:rPr>
              <a:t>командной работе и нулевой травматизм - достижимая</a:t>
            </a:r>
            <a:r>
              <a:rPr lang="ru-RU" sz="1600" b="1" spc="-4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ru-RU" sz="1600" b="1" spc="-15" dirty="0">
                <a:latin typeface="Arial" panose="020B0604020202020204" pitchFamily="34" charset="0"/>
                <a:ea typeface="Arial" panose="020B0604020202020204" pitchFamily="34" charset="0"/>
              </a:rPr>
              <a:t>цель</a:t>
            </a:r>
            <a:endParaRPr lang="ru-RU" sz="1600" b="1" spc="-135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9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Как</a:t>
            </a:r>
            <a:r>
              <a:rPr lang="ru-RU" sz="2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создавался</a:t>
            </a:r>
            <a:r>
              <a:rPr lang="ru-RU" sz="2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настоящий</a:t>
            </a:r>
            <a:r>
              <a:rPr lang="ru-RU" sz="2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документ</a:t>
            </a:r>
            <a:endParaRPr lang="ru-RU" sz="2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ru-RU" sz="2600" dirty="0"/>
              <a:t> </a:t>
            </a:r>
            <a:r>
              <a:rPr lang="ru-RU" sz="2600" b="1" dirty="0" smtClean="0"/>
              <a:t>Помогая </a:t>
            </a:r>
            <a:r>
              <a:rPr lang="ru-RU" sz="2600" b="1" dirty="0"/>
              <a:t>работодателям и менеджерам предприятий решать задачи непрерывного совершенствования охраны труда в соответствии с концепцией «</a:t>
            </a:r>
            <a:r>
              <a:rPr lang="ru-RU" sz="2600" b="1" dirty="0" err="1"/>
              <a:t>Vision</a:t>
            </a:r>
            <a:r>
              <a:rPr lang="ru-RU" sz="2600" b="1" dirty="0"/>
              <a:t> </a:t>
            </a:r>
            <a:r>
              <a:rPr lang="ru-RU" sz="2600" b="1" dirty="0" err="1"/>
              <a:t>Zero</a:t>
            </a:r>
            <a:r>
              <a:rPr lang="ru-RU" sz="2600" b="1" dirty="0"/>
              <a:t>», МАСО на основе результатов всеобъемлющего обследования, посвящённого наиболее эффективным профилактическим мерам,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разработала практический инструмент управления в целях развития культуры безопасности и гигиены труда</a:t>
            </a:r>
            <a:r>
              <a:rPr lang="ru-RU" sz="2600" b="1" dirty="0"/>
              <a:t>. Свыше 1000 работодателей, директоров, менеджеров, специалистов в сфере профилактики, инспекторов по охране труда и представителей работников ответили на вопросы, касающиеся передовой практики. Итогом работы стало создание практического Руководства по реализации концепции «</a:t>
            </a:r>
            <a:r>
              <a:rPr lang="ru-RU" sz="2600" b="1" dirty="0" err="1"/>
              <a:t>Vision</a:t>
            </a:r>
            <a:r>
              <a:rPr lang="ru-RU" sz="2600" b="1" dirty="0"/>
              <a:t> </a:t>
            </a:r>
            <a:r>
              <a:rPr lang="ru-RU" sz="2600" b="1" dirty="0" err="1"/>
              <a:t>Zero</a:t>
            </a:r>
            <a:r>
              <a:rPr lang="ru-RU" sz="2600" b="1" dirty="0"/>
              <a:t>»,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включающего семь «золотых правил».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4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Как пользоваться Руководством</a:t>
            </a:r>
          </a:p>
          <a:p>
            <a:r>
              <a:rPr lang="ru-RU" sz="2400" b="1" dirty="0"/>
              <a:t> </a:t>
            </a:r>
            <a:r>
              <a:rPr lang="ru-RU" sz="2400" b="1" dirty="0" smtClean="0"/>
              <a:t>Каждое </a:t>
            </a:r>
            <a:r>
              <a:rPr lang="ru-RU" sz="2400" b="1" dirty="0"/>
              <a:t>«золотое правило», содержащееся в настоящем Руководстве, включает краткий обзор с последующим изложением ряда принципов и простым перечнем контрольных вопросов. </a:t>
            </a:r>
            <a:endParaRPr lang="ru-RU" sz="2400" b="1" dirty="0" smtClean="0"/>
          </a:p>
          <a:p>
            <a:r>
              <a:rPr lang="ru-RU" sz="2400" b="1" dirty="0" smtClean="0"/>
              <a:t>Вы </a:t>
            </a:r>
            <a:r>
              <a:rPr lang="ru-RU" sz="2400" b="1" dirty="0"/>
              <a:t>сможете быстро оценить, какие из семи «золотых правил» уже выполняются на вашем предприятии, что можно усовершенствовать и следует ли предпринять какие-либо корректирующие действия.</a:t>
            </a:r>
          </a:p>
          <a:p>
            <a:r>
              <a:rPr lang="ru-RU" sz="2400" b="1" dirty="0"/>
              <a:t> 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Присоединяйтесь к кампании</a:t>
            </a:r>
          </a:p>
          <a:p>
            <a:r>
              <a:rPr lang="ru-RU" sz="2400" b="1" dirty="0"/>
              <a:t> </a:t>
            </a:r>
            <a:r>
              <a:rPr lang="ru-RU" sz="2400" b="1" dirty="0" smtClean="0"/>
              <a:t>Посетите </a:t>
            </a:r>
            <a:r>
              <a:rPr lang="ru-RU" sz="2400" b="1" dirty="0"/>
              <a:t>веб-сайт, посвящённый концепции «</a:t>
            </a:r>
            <a:r>
              <a:rPr lang="ru-RU" sz="2400" b="1" dirty="0" err="1"/>
              <a:t>Vision</a:t>
            </a:r>
            <a:r>
              <a:rPr lang="ru-RU" sz="2400" b="1" dirty="0"/>
              <a:t> </a:t>
            </a:r>
            <a:r>
              <a:rPr lang="ru-RU" sz="2400" b="1" dirty="0" err="1"/>
              <a:t>Zero</a:t>
            </a:r>
            <a:r>
              <a:rPr lang="ru-RU" sz="2400" b="1" dirty="0"/>
              <a:t>» </a:t>
            </a:r>
            <a:endParaRPr lang="ru-RU" sz="2400" b="1" dirty="0" smtClean="0"/>
          </a:p>
          <a:p>
            <a:r>
              <a:rPr lang="ru-RU" sz="2400" b="1" dirty="0" smtClean="0"/>
              <a:t>(</a:t>
            </a:r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www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visionzero.global</a:t>
            </a:r>
            <a:r>
              <a:rPr lang="ru-RU" sz="2400" b="1" dirty="0"/>
              <a:t>), где Вы найдёте дополнительную информацию и примеры добросовестной практики. </a:t>
            </a:r>
            <a:endParaRPr lang="ru-RU" sz="2400" b="1" dirty="0" smtClean="0"/>
          </a:p>
          <a:p>
            <a:r>
              <a:rPr lang="ru-RU" sz="2400" b="1" dirty="0" smtClean="0"/>
              <a:t>Регистрируйтесь </a:t>
            </a:r>
            <a:r>
              <a:rPr lang="ru-RU" sz="2400" b="1" dirty="0"/>
              <a:t>онлайн, чтобы стать частью глобального сообщества предприятий, реализующих стратегию «</a:t>
            </a:r>
            <a:r>
              <a:rPr lang="ru-RU" sz="2400" b="1" dirty="0" err="1"/>
              <a:t>Vision</a:t>
            </a:r>
            <a:r>
              <a:rPr lang="ru-RU" sz="2400" b="1" dirty="0"/>
              <a:t> </a:t>
            </a:r>
            <a:r>
              <a:rPr lang="ru-RU" sz="2400" b="1" dirty="0" err="1"/>
              <a:t>Zero</a:t>
            </a:r>
            <a:r>
              <a:rPr lang="ru-RU" sz="2400" b="1" dirty="0"/>
              <a:t>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Если зайдете на сайт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Vision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Zero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, подадите заявку, получите сертификат,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напишите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«в стол» программу для своей организации под названием «Нулевой травматизм», то это еще не значит, что вы внедрили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Vision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Zero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endParaRPr lang="ru-RU" altLang="ru-RU" sz="24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Чтобы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концепция заработала,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создайте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не шаблонную программу, а конкретные планы действий, адаптированные под вашу организацию.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Внедрять </a:t>
            </a:r>
            <a:r>
              <a:rPr lang="ru-RU" alt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Vision</a:t>
            </a:r>
            <a:r>
              <a:rPr lang="ru-RU" alt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Zero</a:t>
            </a:r>
            <a:r>
              <a:rPr lang="ru-RU" alt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в организации можно самостоятельно.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ru-RU" altLang="ru-RU" sz="24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Концепцию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можно адаптировать для предприятий различного масштаба и отрасли. Даже если вы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официально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не присоединились к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Vision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Zero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никто не сможет запретить изучать и применять «золотые правила».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К каждому правилу в руководстве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Vision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dirty="0" err="1">
                <a:solidFill>
                  <a:schemeClr val="tx1"/>
                </a:solidFill>
                <a:latin typeface="Arial" panose="020B0604020202020204" pitchFamily="34" charset="0"/>
              </a:rPr>
              <a:t>Zero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 есть тест-лист, который помогает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определить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, соответствуют ли порядки в вашей организации принципам концепции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нулевого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травматизма. С помощью тест-листов ответственные лица определяют, какие </a:t>
            </a:r>
            <a:r>
              <a:rPr lang="ru-RU" altLang="ru-RU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проблемы </a:t>
            </a:r>
            <a:r>
              <a:rPr lang="ru-RU" alt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нужно прорабатывать.</a:t>
            </a:r>
          </a:p>
        </p:txBody>
      </p:sp>
    </p:spTree>
    <p:extLst>
      <p:ext uri="{BB962C8B-B14F-4D97-AF65-F5344CB8AC3E}">
        <p14:creationId xmlns:p14="http://schemas.microsoft.com/office/powerpoint/2010/main" val="30756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VISION ZERO - концепция нулевого травматизма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7786" y="1130968"/>
            <a:ext cx="11899726" cy="509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2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Безопасные и здоровые рабочие места -это реально. </a:t>
            </a:r>
            <a:endParaRPr lang="ru-RU" altLang="ru-RU" sz="44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Все </a:t>
            </a:r>
            <a:r>
              <a:rPr lang="ru-RU" altLang="ru-RU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зависит от вас</a:t>
            </a:r>
            <a:r>
              <a:rPr lang="ru-RU" alt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Оцените </a:t>
            </a:r>
            <a:r>
              <a:rPr lang="ru-RU" altLang="ru-RU" sz="3600" u="sng" dirty="0">
                <a:solidFill>
                  <a:schemeClr val="tx1"/>
                </a:solidFill>
                <a:latin typeface="Arial" panose="020B0604020202020204" pitchFamily="34" charset="0"/>
              </a:rPr>
              <a:t>уровень выполнения «золотых правил</a:t>
            </a:r>
            <a:r>
              <a:rPr lang="ru-RU" altLang="ru-RU" sz="3600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»: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6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                </a:t>
            </a:r>
            <a:r>
              <a:rPr lang="ru-RU" altLang="ru-RU" sz="3200" dirty="0" smtClean="0">
                <a:solidFill>
                  <a:srgbClr val="92D050"/>
                </a:solidFill>
                <a:latin typeface="Arial" panose="020B0604020202020204" pitchFamily="34" charset="0"/>
              </a:rPr>
              <a:t>ЗЕЛЁНЫЙ</a:t>
            </a: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3200" dirty="0">
                <a:solidFill>
                  <a:srgbClr val="92D050"/>
                </a:solidFill>
                <a:latin typeface="Arial" panose="020B0604020202020204" pitchFamily="34" charset="0"/>
              </a:rPr>
              <a:t>– Выполняется в полной мере; </a:t>
            </a:r>
            <a:endParaRPr lang="ru-RU" altLang="ru-RU" sz="3200" dirty="0" smtClean="0">
              <a:solidFill>
                <a:srgbClr val="92D050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                </a:t>
            </a:r>
            <a:r>
              <a:rPr lang="ru-RU" altLang="ru-RU" sz="3200" dirty="0" smtClean="0">
                <a:solidFill>
                  <a:srgbClr val="FFFF00"/>
                </a:solidFill>
                <a:latin typeface="Arial" panose="020B0604020202020204" pitchFamily="34" charset="0"/>
              </a:rPr>
              <a:t>ЖЁЛТЫЙ </a:t>
            </a:r>
            <a:r>
              <a:rPr lang="ru-RU" altLang="ru-RU" sz="3200" dirty="0">
                <a:solidFill>
                  <a:srgbClr val="FFFF00"/>
                </a:solidFill>
                <a:latin typeface="Arial" panose="020B0604020202020204" pitchFamily="34" charset="0"/>
              </a:rPr>
              <a:t>– Есть над чем поработать; </a:t>
            </a:r>
            <a:endParaRPr lang="ru-RU" altLang="ru-RU" sz="3200" dirty="0" smtClean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                </a:t>
            </a:r>
            <a:r>
              <a:rPr lang="ru-RU" altLang="ru-RU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КРАСНЫЙ </a:t>
            </a:r>
            <a:r>
              <a:rPr lang="ru-RU" altLang="ru-RU" sz="3200" dirty="0">
                <a:solidFill>
                  <a:srgbClr val="FF0000"/>
                </a:solidFill>
                <a:latin typeface="Arial" panose="020B0604020202020204" pitchFamily="34" charset="0"/>
              </a:rPr>
              <a:t>– Необходимо принять меры.</a:t>
            </a:r>
          </a:p>
        </p:txBody>
      </p:sp>
      <p:sp>
        <p:nvSpPr>
          <p:cNvPr id="12" name="Кольцо 11"/>
          <p:cNvSpPr/>
          <p:nvPr/>
        </p:nvSpPr>
        <p:spPr>
          <a:xfrm>
            <a:off x="1427967" y="4772415"/>
            <a:ext cx="563671" cy="576197"/>
          </a:xfrm>
          <a:prstGeom prst="donut">
            <a:avLst>
              <a:gd name="adj" fmla="val 811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1427966" y="5348612"/>
            <a:ext cx="563671" cy="576197"/>
          </a:xfrm>
          <a:prstGeom prst="donut">
            <a:avLst>
              <a:gd name="adj" fmla="val 811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427965" y="5924809"/>
            <a:ext cx="563671" cy="576197"/>
          </a:xfrm>
          <a:prstGeom prst="donut">
            <a:avLst>
              <a:gd name="adj" fmla="val 81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3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После того как работники проанализировали все утверждения каждого блока, по той же шкале можно оценить и фактическое положение дел в рамках отдельного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правила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endParaRPr lang="ru-RU" altLang="ru-RU" sz="28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Результат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работы с утверждениями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это —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набор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проблем в данной организации.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В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ходе проработки правил для устранения каждой проблемы формулируют цель. </a:t>
            </a:r>
            <a:endParaRPr lang="ru-RU" altLang="ru-RU" sz="28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Далее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разрабатывают план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действий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, назначают ответственного за его выполнение, и устанавливают срок реализации.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Ответственными за достижение целей назначают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инженеров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службы охраны </a:t>
            </a:r>
            <a:r>
              <a:rPr lang="ru-RU" altLang="ru-RU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труда, </a:t>
            </a:r>
            <a:r>
              <a:rPr lang="ru-RU" alt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>либо руководителей, которые отвечают за охрану труда в подразделениях</a:t>
            </a:r>
          </a:p>
        </p:txBody>
      </p:sp>
    </p:spTree>
    <p:extLst>
      <p:ext uri="{BB962C8B-B14F-4D97-AF65-F5344CB8AC3E}">
        <p14:creationId xmlns:p14="http://schemas.microsoft.com/office/powerpoint/2010/main" val="12655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счи</a:t>
            </a:r>
            <a:r>
              <a:rPr lang="ru-RU" altLang="ru-RU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тают </a:t>
            </a:r>
            <a:r>
              <a:rPr lang="ru-RU" alt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достигнутыми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в организации </a:t>
            </a:r>
            <a:r>
              <a:rPr lang="ru-RU" alt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 локальный нормативный акт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соответствует утверждениям концепции. </a:t>
            </a:r>
            <a:endParaRPr lang="ru-RU" alt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не происходит, нужно </a:t>
            </a: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озвученные аргументы и контраргументы, скорректировать линию поведения, выйти на встречу с руководством с повторной инициативой</a:t>
            </a:r>
            <a:r>
              <a:rPr lang="ru-RU" alt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80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3200" b="1" dirty="0" smtClean="0">
                <a:solidFill>
                  <a:schemeClr val="tx1"/>
                </a:solidFill>
              </a:rPr>
              <a:t>Будьте </a:t>
            </a:r>
            <a:r>
              <a:rPr lang="ru-RU" sz="3200" b="1" dirty="0">
                <a:solidFill>
                  <a:schemeClr val="tx1"/>
                </a:solidFill>
              </a:rPr>
              <a:t>лидером – поднимите знамя!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Ваше </a:t>
            </a:r>
            <a:r>
              <a:rPr lang="ru-RU" sz="3200" b="1" dirty="0">
                <a:solidFill>
                  <a:schemeClr val="tx1"/>
                </a:solidFill>
              </a:rPr>
              <a:t>поведение как руководителя имеет решающее значение для успеха или неудачи в развитии охраны труда на вашем предприятии.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/>
              <a:t> </a:t>
            </a: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169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/>
              <a:t>Каждый работодатель, директор и менеджер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несёт ответственность </a:t>
            </a:r>
            <a:r>
              <a:rPr lang="ru-RU" sz="2400" b="1" dirty="0"/>
              <a:t>за охрану труда на предприятии. Качество руководства определяет не только практику в области охраны труда, но и собственную</a:t>
            </a:r>
          </a:p>
          <a:p>
            <a:pPr algn="just"/>
            <a:r>
              <a:rPr lang="ru-RU" sz="2400" b="1" dirty="0"/>
              <a:t>привлекательность, успешность и устойчивость. Оно требует открытого взаимодействия и чёткой культуры управления. Качественное руководство характеризуется в том числе предсказуемостью, последовательностью и вниманием к деталям.</a:t>
            </a:r>
          </a:p>
          <a:p>
            <a:pPr algn="just"/>
            <a:r>
              <a:rPr lang="ru-RU" sz="2400" b="1" dirty="0"/>
              <a:t> </a:t>
            </a:r>
          </a:p>
          <a:p>
            <a:pPr algn="just"/>
            <a:r>
              <a:rPr lang="ru-RU" sz="2400" b="1" dirty="0"/>
              <a:t>Директора и менеджеры показывают другим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пример для подражания</a:t>
            </a:r>
            <a:r>
              <a:rPr lang="ru-RU" sz="2400" b="1" dirty="0"/>
              <a:t>.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Они устанавливают правила и сами следуют им.</a:t>
            </a:r>
            <a:r>
              <a:rPr lang="ru-RU" sz="2400" b="1" dirty="0"/>
              <a:t> Они обеспечивают понимание этих правил и их выполнение всеми работниками предприятия.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Любое нарушение требует немедленной реакции! </a:t>
            </a:r>
            <a:r>
              <a:rPr lang="ru-RU" sz="2400" b="1" dirty="0"/>
              <a:t>Оцените ситуацию!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Выявление факторов риска должно поощряться.</a:t>
            </a:r>
            <a:r>
              <a:rPr lang="ru-RU" sz="2400" b="1" dirty="0"/>
              <a:t> То, как поступают сами менеджеры, с чем они мирятся и на чём настаивают, определяет норму поведения работников.</a:t>
            </a:r>
          </a:p>
        </p:txBody>
      </p:sp>
    </p:spTree>
    <p:extLst>
      <p:ext uri="{BB962C8B-B14F-4D97-AF65-F5344CB8AC3E}">
        <p14:creationId xmlns:p14="http://schemas.microsoft.com/office/powerpoint/2010/main" val="121009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Лидерство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— это не только про руководителей, это про всех нас. </a:t>
            </a:r>
            <a:r>
              <a:rPr lang="ru-RU" sz="2800" b="1" dirty="0" smtClean="0">
                <a:solidFill>
                  <a:schemeClr val="tx1"/>
                </a:solidFill>
              </a:rPr>
              <a:t>Мы </a:t>
            </a:r>
            <a:r>
              <a:rPr lang="ru-RU" sz="2800" b="1" dirty="0">
                <a:solidFill>
                  <a:schemeClr val="tx1"/>
                </a:solidFill>
              </a:rPr>
              <a:t>можем стать лидерами каждый на своем рабочем месте и нести личную ответственность за безопасность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r>
              <a:rPr lang="ru-RU" sz="2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Суть </a:t>
            </a:r>
            <a:r>
              <a:rPr lang="ru-RU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правила номер один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</a:p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</a:rPr>
              <a:t>то, как поступают сами руководители разных уровней, с чем они мирятся и на чём настаивают, определяет норму поведения остальных работников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Лидерство </a:t>
            </a:r>
            <a:r>
              <a:rPr lang="ru-RU" sz="2800" b="1" dirty="0">
                <a:solidFill>
                  <a:schemeClr val="tx1"/>
                </a:solidFill>
              </a:rPr>
              <a:t>— это и забота тоже. Как только работники понимают, что руководителя лично беспокоит их безопасность и здоровье и на предприятии предпринимаются определённые шаги в этом направлении, успех не заставит себя ждать.</a:t>
            </a:r>
          </a:p>
          <a:p>
            <a:pPr algn="just"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1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9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2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рисков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является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важным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инструментом,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позволяющим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своевременно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систематически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выявлять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опасность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риски,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также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принимать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превентивные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меры.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должны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оцениваться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аварийные,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предаварийные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травмоопасные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ситуации.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1999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1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/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данным  Международной организации труда, более </a:t>
            </a:r>
            <a:r>
              <a:rPr lang="ru-RU" sz="4000" b="1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2,3 </a:t>
            </a:r>
            <a:r>
              <a:rPr lang="ru-RU" sz="40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</a:t>
            </a:r>
            <a:r>
              <a:rPr lang="ru-RU" sz="4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4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год лишаются жизни из-за несчастных случаев на производстве. </a:t>
            </a:r>
            <a:endParaRPr lang="en-US" sz="4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Около </a:t>
            </a:r>
            <a:r>
              <a:rPr lang="ru-RU" sz="4000" b="1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313 </a:t>
            </a:r>
            <a:r>
              <a:rPr lang="ru-RU" sz="40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миллионов</a:t>
            </a:r>
            <a:r>
              <a:rPr lang="en-US" sz="4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работников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ежегодно становятся инвалидами в результате производственных травм и еще </a:t>
            </a:r>
            <a:r>
              <a:rPr lang="ru-RU" sz="4000" b="1" i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160 млн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теряют здоровье из-за профзаболеваний.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618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pPr algn="just"/>
            <a:r>
              <a:rPr lang="ru-RU" sz="2800" b="1" dirty="0" smtClean="0"/>
              <a:t>Вы </a:t>
            </a:r>
            <a:r>
              <a:rPr lang="ru-RU" sz="2800" b="1" dirty="0"/>
              <a:t>поступаете рационально, анализируя угрозы и риски, чтобы предупредить производственные аварии и сбои, что позволяет вам оценивать потенциальные факторы риска, а также определять и документировать необходимые превентивные меры. Поэтому этим инструментом сегодня пользуются во всём мире.</a:t>
            </a:r>
          </a:p>
          <a:p>
            <a:pPr algn="just"/>
            <a:r>
              <a:rPr lang="ru-RU" sz="2800" b="1" dirty="0"/>
              <a:t> </a:t>
            </a:r>
          </a:p>
          <a:p>
            <a:pPr algn="just"/>
            <a:r>
              <a:rPr lang="ru-RU" sz="2800" b="1" dirty="0"/>
              <a:t>Оценки рисков, осуществляемые должным образом и на систематической основе, являются важной темой практического инструктажа работников предприятия. Анализ аварийных, предаварийных и </a:t>
            </a:r>
            <a:r>
              <a:rPr lang="ru-RU" sz="2800" b="1" dirty="0" err="1"/>
              <a:t>травмоопасных</a:t>
            </a:r>
            <a:r>
              <a:rPr lang="ru-RU" sz="2800" b="1" dirty="0"/>
              <a:t> ситуаций позволяет выявлять вопросы, требующие особого внимания или потенциальных улучшений.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04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Оценка </a:t>
            </a:r>
            <a:r>
              <a:rPr lang="ru-RU" sz="2800" b="1" dirty="0">
                <a:solidFill>
                  <a:schemeClr val="tx1"/>
                </a:solidFill>
              </a:rPr>
              <a:t>рисков на рабочих местах - важный инструмент, позволяющий своевременно и систематически выявлять опасность и риски, а также принимать превентивные меры.</a:t>
            </a:r>
          </a:p>
          <a:p>
            <a:pPr>
              <a:defRPr/>
            </a:pPr>
            <a:r>
              <a:rPr lang="ru-RU" altLang="ru-RU" sz="2800" b="1" dirty="0">
                <a:solidFill>
                  <a:schemeClr val="tx1"/>
                </a:solidFill>
              </a:rPr>
              <a:t>Учет рисков - </a:t>
            </a:r>
            <a:r>
              <a:rPr lang="ru-RU" altLang="ru-RU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один из базовых принципов </a:t>
            </a:r>
            <a:r>
              <a:rPr lang="ru-RU" altLang="ru-RU" sz="2800" b="1" dirty="0">
                <a:solidFill>
                  <a:schemeClr val="tx1"/>
                </a:solidFill>
              </a:rPr>
              <a:t>всей системы охраны труда</a:t>
            </a:r>
            <a:r>
              <a:rPr lang="ru-RU" altLang="ru-RU" sz="2800" b="1" dirty="0" smtClean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endParaRPr lang="ru-RU" altLang="ru-RU" sz="28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Напоминаем, что в </a:t>
            </a:r>
            <a:r>
              <a:rPr lang="ru-RU" sz="2800" b="1" dirty="0">
                <a:solidFill>
                  <a:schemeClr val="tx1"/>
                </a:solidFill>
              </a:rPr>
              <a:t>Республике Беларусь законодательно закреплены обязанности нанимателя по идентификации опасности, оценке профессиональных рисков, определения мер управления профессиональными </a:t>
            </a:r>
            <a:r>
              <a:rPr lang="ru-RU" sz="2800" b="1" dirty="0" smtClean="0">
                <a:solidFill>
                  <a:schemeClr val="tx1"/>
                </a:solidFill>
              </a:rPr>
              <a:t>рисками </a:t>
            </a:r>
          </a:p>
          <a:p>
            <a:pPr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Статья 17 Закона Республики Беларусь «Об охране труда»</a:t>
            </a:r>
            <a:endParaRPr lang="ru-RU" sz="2000" b="1" i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000" b="1" i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3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6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9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Успех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деле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охраны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труда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требует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постановки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ясных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целей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принятия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конкретных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шагов,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что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должно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быть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предусмотрено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отдельной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программе.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Безопасность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 гигиена труда включает множество аспектов. Расставьте приоритеты, установите ясные цели в области охраны труда на предприятии и постарайтесь достичь их в среднесрочной перспективе, например, в рамках трёхлетней программы.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130968"/>
            <a:ext cx="12191998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pPr algn="just"/>
            <a:endParaRPr lang="ru-RU" sz="2600" b="1" dirty="0" smtClean="0"/>
          </a:p>
          <a:p>
            <a:pPr algn="just"/>
            <a:endParaRPr lang="ru-RU" sz="2600" b="1" dirty="0"/>
          </a:p>
          <a:p>
            <a:pPr algn="just"/>
            <a:r>
              <a:rPr lang="ru-RU" sz="2600" b="1" dirty="0" smtClean="0"/>
              <a:t>Существует </a:t>
            </a:r>
            <a:r>
              <a:rPr lang="ru-RU" sz="2600" b="1" dirty="0"/>
              <a:t>несколько вариантов целенаправленного программного подхода: вы ставите целью неуклонное снижение числа производственных аварий, либо вы выделяете вопросы, которым следует уделить основное внимание, например, работе </a:t>
            </a:r>
            <a:r>
              <a:rPr lang="ru-RU" sz="2600" b="1" dirty="0" smtClean="0"/>
              <a:t>с оборудованием</a:t>
            </a:r>
            <a:r>
              <a:rPr lang="ru-RU" sz="2600" b="1" dirty="0"/>
              <a:t>, эксплуатации вилочных погрузчиков и использованию индивидуальных средств защиты или снижению уровня загрязнения рабочей среды пылью. </a:t>
            </a:r>
            <a:endParaRPr lang="ru-RU" sz="2600" b="1" dirty="0" smtClean="0"/>
          </a:p>
          <a:p>
            <a:pPr algn="just"/>
            <a:r>
              <a:rPr lang="ru-RU" sz="2600" b="1" dirty="0" smtClean="0"/>
              <a:t>Как </a:t>
            </a:r>
            <a:r>
              <a:rPr lang="ru-RU" sz="2600" b="1" dirty="0"/>
              <a:t>только ваши работники поймут, что вас лично беспокоит их безопасность и здоровье и что на предприятии предпринимаются определённые шаги в этом направлении, </a:t>
            </a:r>
            <a:r>
              <a:rPr lang="ru-RU" sz="2600" b="1" dirty="0" smtClean="0"/>
              <a:t>успех не </a:t>
            </a:r>
            <a:r>
              <a:rPr lang="ru-RU" sz="2600" b="1" dirty="0"/>
              <a:t>заставит себя ждать. Вам следует регулярно информировать работников об успешном продвижении к поставленным целям.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1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2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just"/>
            <a:r>
              <a:rPr lang="ru-RU" sz="2400" b="1" dirty="0" smtClean="0"/>
              <a:t>Систематическая </a:t>
            </a:r>
            <a:r>
              <a:rPr lang="ru-RU" sz="2400" b="1" dirty="0"/>
              <a:t>работа по совершенствованию охраны труда на предприятии – это хорошая идея. Она не требует больших усилий и окупает себя.</a:t>
            </a:r>
          </a:p>
          <a:p>
            <a:pPr algn="just"/>
            <a:r>
              <a:rPr lang="ru-RU" sz="2400" b="1" dirty="0"/>
              <a:t>  </a:t>
            </a:r>
            <a:r>
              <a:rPr lang="ru-RU" sz="2400" b="1" dirty="0" smtClean="0"/>
              <a:t>Имея </a:t>
            </a:r>
            <a:r>
              <a:rPr lang="ru-RU" sz="2400" b="1" dirty="0"/>
              <a:t>высокоорганизованную систему охраны труда, любое предприятие работает без сбоев, поскольку уменьшается число неисправностей, простоев и проблем с качеством продукции. Это веский довод в пользу эффективной организации охраны труда – все это окупится!</a:t>
            </a:r>
          </a:p>
          <a:p>
            <a:pPr algn="just"/>
            <a:r>
              <a:rPr lang="ru-RU" sz="2400" b="1" dirty="0"/>
              <a:t>Вам помогут перечни контрольных вопросов. Тем, кто хочет добиться большего, следует создать систему управления охраной труда как основу для постоянного совершенствования. Успешный аудит после её внедрения открывает путь к сертификации и признанию.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113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1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Почему безопасность важна?</a:t>
            </a:r>
            <a:endParaRPr lang="en-US" altLang="ru-RU" sz="44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Каждый человек работает, чтобы жить. А не наоборот</a:t>
            </a:r>
            <a:r>
              <a:rPr lang="en-US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!</a:t>
            </a:r>
            <a:endParaRPr lang="ru-RU" altLang="ru-RU" sz="2800" b="1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Это справедливо в равной степени для Вас и для любого работника, который работает на Вас.</a:t>
            </a:r>
          </a:p>
          <a:p>
            <a:endParaRPr lang="ru-RU" altLang="ru-RU" sz="2800" b="1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Серьезная травма может оказать невероятный </a:t>
            </a:r>
            <a:r>
              <a:rPr lang="ru-RU" altLang="ru-RU" sz="2800" b="1" dirty="0" err="1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ффект</a:t>
            </a:r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на отношение персонала к работе.</a:t>
            </a:r>
          </a:p>
          <a:p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Если работник вынужден подвергать риску свою жизнь и здоровье, никакая цель бизнеса вне зависимости от степени ее важности, не может</a:t>
            </a:r>
            <a:r>
              <a:rPr lang="en-US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это оправдать.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9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7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Безопасные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производственные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помещения,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оборудование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рабочие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места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являются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обязательными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условиями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безаварийной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работы.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Кроме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того,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должно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учитываться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влияние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производственной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среды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здоровье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работников.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407"/>
            <a:ext cx="12192000" cy="222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/>
              <a:t>Эффективные стратегии в области охраны труда предусматривают технические, организационные и индивидуальные меры. Меры технического характера имеют первостепенное значение. Поэтому крайне важно обеспечить соответствие станков, помещений, оборудования и рабочих мест требованиям действующих стандартов по охране труда, а также исключить или минимизировать вредное воздействие на здоровье работников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035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/>
          </a:p>
          <a:p>
            <a:endParaRPr lang="ru-RU" sz="2400" b="1" dirty="0"/>
          </a:p>
          <a:p>
            <a:pPr algn="just"/>
            <a:endParaRPr lang="ru-RU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Естественно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не всегда имеется возможность использовать новейшие технологии. В таких случаях необходима модернизация. Уже доказала свою состоятельность практика информирования отдела снабжения о том, что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первом месте должны стоять вопросы безопасности и что безопасное оборудование должно быть частью любого производственного процесса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 Необходимо помнить, что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большинство несчастных случаев происходит во время экстренного или планового </a:t>
            </a:r>
            <a:r>
              <a:rPr lang="ru-RU" sz="2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ремонта и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технического обслуживания,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поскольку проведению этих работ зачастую препятствует конструктивные особенности объекта либо они проводятся без использования средств защиты или с их использованием в 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неисправном состоянии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предприятия должна не допускать подобных ситуаций. </a:t>
            </a:r>
            <a:endParaRPr lang="ru-RU" altLang="ru-RU" sz="26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99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3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/>
              <a:t>Инвестируйте</a:t>
            </a:r>
            <a:r>
              <a:rPr lang="ru-RU" sz="3600" dirty="0" smtClean="0"/>
              <a:t> </a:t>
            </a:r>
            <a:r>
              <a:rPr lang="ru-RU" sz="3600" b="1" dirty="0"/>
              <a:t>в</a:t>
            </a:r>
            <a:r>
              <a:rPr lang="ru-RU" sz="3600" dirty="0"/>
              <a:t> </a:t>
            </a:r>
            <a:r>
              <a:rPr lang="ru-RU" sz="3600" b="1" dirty="0"/>
              <a:t>обучение</a:t>
            </a:r>
            <a:r>
              <a:rPr lang="ru-RU" sz="3600" dirty="0"/>
              <a:t> </a:t>
            </a:r>
            <a:r>
              <a:rPr lang="ru-RU" sz="3600" b="1" dirty="0"/>
              <a:t>и</a:t>
            </a:r>
            <a:r>
              <a:rPr lang="ru-RU" sz="3600" dirty="0"/>
              <a:t> </a:t>
            </a:r>
            <a:r>
              <a:rPr lang="ru-RU" sz="3600" b="1" dirty="0"/>
              <a:t>профессиональную</a:t>
            </a:r>
            <a:r>
              <a:rPr lang="ru-RU" sz="3600" dirty="0"/>
              <a:t> </a:t>
            </a:r>
            <a:r>
              <a:rPr lang="ru-RU" sz="3600" b="1" dirty="0"/>
              <a:t>подготовку</a:t>
            </a:r>
            <a:r>
              <a:rPr lang="ru-RU" sz="3600" dirty="0"/>
              <a:t> </a:t>
            </a:r>
            <a:r>
              <a:rPr lang="ru-RU" sz="3600" b="1" dirty="0"/>
              <a:t>своих</a:t>
            </a:r>
            <a:r>
              <a:rPr lang="ru-RU" sz="3600" dirty="0"/>
              <a:t> </a:t>
            </a:r>
            <a:r>
              <a:rPr lang="ru-RU" sz="3600" b="1" dirty="0"/>
              <a:t>работников</a:t>
            </a:r>
            <a:r>
              <a:rPr lang="ru-RU" sz="3600" dirty="0"/>
              <a:t> </a:t>
            </a:r>
            <a:r>
              <a:rPr lang="ru-RU" sz="3600" b="1" dirty="0"/>
              <a:t>и</a:t>
            </a:r>
            <a:r>
              <a:rPr lang="ru-RU" sz="3600" dirty="0"/>
              <a:t> </a:t>
            </a:r>
            <a:r>
              <a:rPr lang="ru-RU" sz="3600" b="1" dirty="0"/>
              <a:t>следите</a:t>
            </a:r>
            <a:r>
              <a:rPr lang="ru-RU" sz="3600" dirty="0"/>
              <a:t> </a:t>
            </a:r>
            <a:r>
              <a:rPr lang="ru-RU" sz="3600" b="1" dirty="0"/>
              <a:t>за</a:t>
            </a:r>
            <a:r>
              <a:rPr lang="ru-RU" sz="3600" dirty="0"/>
              <a:t> </a:t>
            </a:r>
            <a:r>
              <a:rPr lang="ru-RU" sz="3600" b="1" dirty="0"/>
              <a:t>тем,</a:t>
            </a:r>
            <a:r>
              <a:rPr lang="ru-RU" sz="3600" dirty="0"/>
              <a:t> </a:t>
            </a:r>
            <a:r>
              <a:rPr lang="ru-RU" sz="3600" b="1" dirty="0"/>
              <a:t>чтобы</a:t>
            </a:r>
            <a:r>
              <a:rPr lang="ru-RU" sz="3600" dirty="0"/>
              <a:t> </a:t>
            </a:r>
            <a:r>
              <a:rPr lang="ru-RU" sz="3600" b="1" dirty="0"/>
              <a:t>квалификация</a:t>
            </a:r>
            <a:r>
              <a:rPr lang="ru-RU" sz="3600" dirty="0"/>
              <a:t> </a:t>
            </a:r>
            <a:r>
              <a:rPr lang="ru-RU" sz="3600" b="1" dirty="0"/>
              <a:t>каждого</a:t>
            </a:r>
            <a:r>
              <a:rPr lang="ru-RU" sz="3600" dirty="0"/>
              <a:t> </a:t>
            </a:r>
            <a:r>
              <a:rPr lang="ru-RU" sz="3600" b="1" dirty="0"/>
              <a:t>из</a:t>
            </a:r>
            <a:r>
              <a:rPr lang="ru-RU" sz="3600" dirty="0"/>
              <a:t> </a:t>
            </a:r>
            <a:r>
              <a:rPr lang="ru-RU" sz="3600" b="1" dirty="0"/>
              <a:t>них</a:t>
            </a:r>
            <a:r>
              <a:rPr lang="ru-RU" sz="3600" dirty="0"/>
              <a:t> </a:t>
            </a:r>
            <a:r>
              <a:rPr lang="ru-RU" sz="3600" b="1" dirty="0"/>
              <a:t>соответствовала</a:t>
            </a:r>
            <a:r>
              <a:rPr lang="ru-RU" sz="3600" dirty="0"/>
              <a:t> </a:t>
            </a:r>
            <a:r>
              <a:rPr lang="ru-RU" sz="3600" b="1" dirty="0"/>
              <a:t>занимаемой</a:t>
            </a:r>
            <a:r>
              <a:rPr lang="ru-RU" sz="3600" dirty="0"/>
              <a:t> </a:t>
            </a:r>
            <a:r>
              <a:rPr lang="ru-RU" sz="3600" b="1" dirty="0"/>
              <a:t>должности.</a:t>
            </a:r>
            <a:endParaRPr lang="ru-RU" sz="3600" dirty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2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b="1" dirty="0" smtClean="0"/>
          </a:p>
          <a:p>
            <a:pPr algn="just"/>
            <a:endParaRPr lang="ru-RU" sz="2800" b="1" dirty="0" smtClean="0"/>
          </a:p>
          <a:p>
            <a:pPr algn="just"/>
            <a:r>
              <a:rPr lang="ru-RU" sz="3600" b="1" dirty="0" smtClean="0"/>
              <a:t>Несчастные </a:t>
            </a:r>
            <a:r>
              <a:rPr lang="ru-RU" sz="3600" b="1" dirty="0"/>
              <a:t>случаи на производстве и профессиональные заболевания не предопределены судьбой и не являются неизбежными: </a:t>
            </a:r>
            <a:r>
              <a:rPr lang="ru-RU" sz="36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 них всегда есть причины</a:t>
            </a:r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 </a:t>
            </a:r>
            <a:endParaRPr lang="ru-RU" sz="36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endParaRPr lang="ru-RU" sz="3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ru-RU" sz="3600" b="1" dirty="0" smtClean="0"/>
              <a:t>Развитие </a:t>
            </a:r>
            <a:r>
              <a:rPr lang="ru-RU" sz="3600" b="1" dirty="0"/>
              <a:t>эффективной культуры профилактики позволяет их </a:t>
            </a:r>
            <a:r>
              <a:rPr lang="ru-RU" sz="3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устранить и предотвратить </a:t>
            </a:r>
            <a:r>
              <a:rPr lang="ru-RU" sz="3600" b="1" dirty="0"/>
              <a:t>производственные аварии и ущерб, а также профессиональные заболевания.</a:t>
            </a:r>
          </a:p>
          <a:p>
            <a:pPr algn="just"/>
            <a:r>
              <a:rPr lang="ru-RU" sz="2800" b="1" dirty="0"/>
              <a:t> </a:t>
            </a:r>
          </a:p>
          <a:p>
            <a:pPr algn="just"/>
            <a:r>
              <a:rPr lang="ru-RU" sz="2800" b="1" dirty="0"/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0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аварии часто задаётся вопрос: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«Как это могло случиться?»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 Технические средства и производственное оборудование работают все быстрее и эффективнее,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в то же время они становятся все сложнее и чаще выходят из строя.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Тем более важно систематически привлекать на рабочие места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высококвалифицированный 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хорошо подготовленный персонал.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Руководство компании несёт ответственность за подготовку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детальных квалификационных требований для каждой должности на предприятии и за соответствие квалификации каждого работника его обязанностям.</a:t>
            </a:r>
          </a:p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Характер рабочих мест непрерывно меняется. Знания устаревают все стремительнее, а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профессиональные навыки работников требуют регулярного обновления.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Как никогда в прошлом обязательными условиями становятся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подготовка и непрерывное обучение;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 этом исключений не делается и в отношении представителей руководства и администрации предприятия!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95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altLang="ru-RU" sz="2800" b="1" dirty="0">
                <a:solidFill>
                  <a:schemeClr val="tx1"/>
                </a:solidFill>
              </a:rPr>
              <a:t>«Самым главным должно стать повышение квалификаций и образование сотрудников. Это всегда лежит в основе культуры безопасного поведения. Повышать образование и компетенции сотрудников – это значит, вкладывать в человека</a:t>
            </a:r>
            <a:r>
              <a:rPr lang="ru-RU" altLang="ru-RU" sz="2800" b="1" dirty="0" smtClean="0">
                <a:solidFill>
                  <a:schemeClr val="tx1"/>
                </a:solidFill>
              </a:rPr>
              <a:t>.»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dirty="0">
                <a:solidFill>
                  <a:schemeClr val="tx1"/>
                </a:solidFill>
              </a:rPr>
              <a:t>«Базовая основа формирования культуры безопасности и стратегии «нулевого травматизма» – это образование, улучшение качества знаний, повышение квалификаций и компетенций. В этом будущее!»</a:t>
            </a:r>
          </a:p>
          <a:p>
            <a:pPr>
              <a:spcBef>
                <a:spcPct val="0"/>
              </a:spcBef>
              <a:defRPr/>
            </a:pPr>
            <a:endParaRPr lang="ru-RU" altLang="ru-RU" sz="2800" b="1" dirty="0">
              <a:solidFill>
                <a:schemeClr val="tx1"/>
              </a:solidFill>
            </a:endParaRPr>
          </a:p>
          <a:p>
            <a:pPr algn="r">
              <a:defRPr/>
            </a:pPr>
            <a:r>
              <a:rPr lang="ru-RU" altLang="ru-RU" sz="2400" b="1" i="1" dirty="0">
                <a:solidFill>
                  <a:schemeClr val="tx1"/>
                </a:solidFill>
              </a:rPr>
              <a:t>генеральный секретарь МАСО </a:t>
            </a:r>
            <a:r>
              <a:rPr lang="ru-RU" altLang="ru-RU" sz="2400" b="1" i="1" dirty="0" err="1">
                <a:solidFill>
                  <a:schemeClr val="tx1"/>
                </a:solidFill>
              </a:rPr>
              <a:t>Ханс</a:t>
            </a:r>
            <a:r>
              <a:rPr lang="ru-RU" altLang="ru-RU" sz="2400" b="1" i="1" dirty="0">
                <a:solidFill>
                  <a:schemeClr val="tx1"/>
                </a:solidFill>
              </a:rPr>
              <a:t>-Хорст </a:t>
            </a:r>
            <a:r>
              <a:rPr lang="ru-RU" altLang="ru-RU" sz="2400" b="1" i="1" dirty="0" err="1">
                <a:solidFill>
                  <a:schemeClr val="tx1"/>
                </a:solidFill>
              </a:rPr>
              <a:t>Конколевски</a:t>
            </a:r>
            <a:endParaRPr lang="ru-RU" altLang="ru-RU" sz="2400" b="1" i="1" dirty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7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 smtClean="0"/>
          </a:p>
          <a:p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Мотивируйте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своих работников, привлекая их к решению всех вопросов охраны труда. Эти инвестиции окупаются!</a:t>
            </a:r>
          </a:p>
          <a:p>
            <a:r>
              <a:rPr lang="ru-RU" sz="2800" dirty="0"/>
              <a:t>  </a:t>
            </a:r>
            <a:r>
              <a:rPr lang="ru-RU" sz="2800" b="1" dirty="0" smtClean="0"/>
              <a:t>Поощрение </a:t>
            </a:r>
            <a:r>
              <a:rPr lang="ru-RU" sz="2800" b="1" dirty="0"/>
              <a:t>сотрудников к соблюдению правил техники безопасности является одной 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из главных обязанностей руководителя</a:t>
            </a:r>
            <a:r>
              <a:rPr lang="ru-RU" sz="2800" b="1" dirty="0"/>
              <a:t>. </a:t>
            </a:r>
            <a:endParaRPr lang="ru-RU" sz="2800" b="1" dirty="0" smtClean="0"/>
          </a:p>
          <a:p>
            <a:r>
              <a:rPr lang="ru-RU" sz="2800" b="1" dirty="0" smtClean="0"/>
              <a:t>  Предприятия</a:t>
            </a:r>
            <a:r>
              <a:rPr lang="ru-RU" sz="2800" b="1" dirty="0"/>
              <a:t>, которые заботятся о работниках и активно вовлекают их в процесс охраны труда, получают возможность максимально использовать важный актив – знания, </a:t>
            </a:r>
            <a:r>
              <a:rPr lang="ru-RU" sz="2800" b="1" dirty="0" smtClean="0"/>
              <a:t>способности и </a:t>
            </a:r>
            <a:r>
              <a:rPr lang="ru-RU" sz="2800" b="1" dirty="0"/>
              <a:t>идеи работников.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130968"/>
            <a:ext cx="12191999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/>
              <a:t>Если с работником советуются, например, когда оцениваются риски или разрабатываются рабочие инструкции, он активнее стремится следовать правилам.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Повышению мотивации способствует </a:t>
            </a:r>
            <a:r>
              <a:rPr lang="ru-RU" sz="2400" b="1" dirty="0"/>
              <a:t>проведение регулярных интерактивных мероприятий и информационных дней, в ходе которых можно приобрести практический опыт и знания об охране труда. Ничего не стоит похвалить работников за соблюдение правил безопасности, узнать их мнение, поинтересоваться, как они решают сложные производственные задачи</a:t>
            </a:r>
            <a:r>
              <a:rPr lang="ru-RU" sz="2400" b="1" dirty="0" smtClean="0"/>
              <a:t>, и </a:t>
            </a:r>
            <a:r>
              <a:rPr lang="ru-RU" sz="2400" b="1" dirty="0"/>
              <a:t>немедленно отреагировать на неосторожные действия или опасную ситуацию. </a:t>
            </a:r>
            <a:endParaRPr lang="ru-RU" sz="2400" b="1" dirty="0" smtClean="0"/>
          </a:p>
          <a:p>
            <a:r>
              <a:rPr lang="ru-RU" sz="2400" b="1" dirty="0" smtClean="0"/>
              <a:t>В </a:t>
            </a:r>
            <a:r>
              <a:rPr lang="ru-RU" sz="2400" b="1" dirty="0"/>
              <a:t>то же время это помогает формировать личную позицию работников</a:t>
            </a:r>
          </a:p>
          <a:p>
            <a:r>
              <a:rPr lang="ru-RU" sz="2400" b="1" dirty="0"/>
              <a:t>и мотивирует их к безопасной, вдумчивой и, главное, уверенной работе.</a:t>
            </a:r>
          </a:p>
          <a:p>
            <a:r>
              <a:rPr lang="ru-RU" sz="2400" b="1" dirty="0"/>
              <a:t> 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Цель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заключается в том, чтобы каждый работников заботился о себе, равно как и о своих коллегах. «Один за всех, все за одного»!</a:t>
            </a:r>
          </a:p>
        </p:txBody>
      </p:sp>
    </p:spTree>
    <p:extLst>
      <p:ext uri="{BB962C8B-B14F-4D97-AF65-F5344CB8AC3E}">
        <p14:creationId xmlns:p14="http://schemas.microsoft.com/office/powerpoint/2010/main" val="183817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1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1999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4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«Все мы должны стремиться к Нулевому травматизму. Многим это покажется невозможным, но это не так. </a:t>
            </a:r>
          </a:p>
          <a:p>
            <a:pPr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3 млн сотрудников умирают на производстве. </a:t>
            </a:r>
          </a:p>
          <a:p>
            <a:pPr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Поэтому охрана труда должна быть гораздо больше, чем просто </a:t>
            </a:r>
            <a:r>
              <a:rPr lang="ru-RU" altLang="ru-RU" sz="32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охрана труда</a:t>
            </a: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 работа </a:t>
            </a:r>
            <a:r>
              <a:rPr lang="ru-RU" altLang="ru-RU" sz="32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должна начинаться </a:t>
            </a: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рабочего места. </a:t>
            </a:r>
            <a:endParaRPr lang="en-US" altLang="ru-RU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ru-R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Она </a:t>
            </a: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должна начинаться </a:t>
            </a:r>
            <a:r>
              <a:rPr lang="ru-RU" altLang="ru-RU" sz="32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образования, семьи и общества</a:t>
            </a:r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>
              <a:defRPr/>
            </a:pPr>
            <a:endParaRPr lang="ru-RU" alt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ru-RU" altLang="ru-RU" sz="2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генеральный секретарь МАСО </a:t>
            </a:r>
            <a:r>
              <a:rPr lang="ru-RU" altLang="ru-RU" sz="20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Ханс</a:t>
            </a:r>
            <a:r>
              <a:rPr lang="ru-RU" altLang="ru-RU" sz="2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-Хорст </a:t>
            </a:r>
            <a:r>
              <a:rPr lang="ru-RU" altLang="ru-RU" sz="20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Конколевски</a:t>
            </a:r>
            <a:endParaRPr lang="ru-RU" altLang="ru-RU" sz="20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grpSp>
        <p:nvGrpSpPr>
          <p:cNvPr id="6" name="Group 296"/>
          <p:cNvGrpSpPr>
            <a:grpSpLocks/>
          </p:cNvGrpSpPr>
          <p:nvPr/>
        </p:nvGrpSpPr>
        <p:grpSpPr bwMode="auto">
          <a:xfrm>
            <a:off x="377868" y="1732537"/>
            <a:ext cx="11511419" cy="4731202"/>
            <a:chOff x="1880" y="-6911"/>
            <a:chExt cx="13031" cy="7934"/>
          </a:xfrm>
        </p:grpSpPr>
        <p:pic>
          <p:nvPicPr>
            <p:cNvPr id="7" name="Picture 31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0" y="-6851"/>
              <a:ext cx="12911" cy="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AutoShape 312"/>
            <p:cNvSpPr>
              <a:spLocks/>
            </p:cNvSpPr>
            <p:nvPr/>
          </p:nvSpPr>
          <p:spPr bwMode="auto">
            <a:xfrm>
              <a:off x="1880" y="-6911"/>
              <a:ext cx="13031" cy="6766"/>
            </a:xfrm>
            <a:custGeom>
              <a:avLst/>
              <a:gdLst>
                <a:gd name="T0" fmla="+- 0 1885 1880"/>
                <a:gd name="T1" fmla="*/ T0 w 13031"/>
                <a:gd name="T2" fmla="+- 0 -542 -6910"/>
                <a:gd name="T3" fmla="*/ -542 h 6766"/>
                <a:gd name="T4" fmla="+- 0 2000 1880"/>
                <a:gd name="T5" fmla="*/ T4 w 13031"/>
                <a:gd name="T6" fmla="+- 0 -1286 -6910"/>
                <a:gd name="T7" fmla="*/ -1286 h 6766"/>
                <a:gd name="T8" fmla="+- 0 1898 1880"/>
                <a:gd name="T9" fmla="*/ T8 w 13031"/>
                <a:gd name="T10" fmla="+- 0 -1723 -6910"/>
                <a:gd name="T11" fmla="*/ -1723 h 6766"/>
                <a:gd name="T12" fmla="+- 0 1964 1880"/>
                <a:gd name="T13" fmla="*/ T12 w 13031"/>
                <a:gd name="T14" fmla="+- 0 -2541 -6910"/>
                <a:gd name="T15" fmla="*/ -2541 h 6766"/>
                <a:gd name="T16" fmla="+- 0 1964 1880"/>
                <a:gd name="T17" fmla="*/ T16 w 13031"/>
                <a:gd name="T18" fmla="+- 0 -2911 -6910"/>
                <a:gd name="T19" fmla="*/ -2911 h 6766"/>
                <a:gd name="T20" fmla="+- 0 1940 1880"/>
                <a:gd name="T21" fmla="*/ T20 w 13031"/>
                <a:gd name="T22" fmla="+- 0 -3747 -6910"/>
                <a:gd name="T23" fmla="*/ -3747 h 6766"/>
                <a:gd name="T24" fmla="+- 0 1983 1880"/>
                <a:gd name="T25" fmla="*/ T24 w 13031"/>
                <a:gd name="T26" fmla="+- 0 -4124 -6910"/>
                <a:gd name="T27" fmla="*/ -4124 h 6766"/>
                <a:gd name="T28" fmla="+- 0 1885 1880"/>
                <a:gd name="T29" fmla="*/ T28 w 13031"/>
                <a:gd name="T30" fmla="+- 0 -4911 -6910"/>
                <a:gd name="T31" fmla="*/ -4911 h 6766"/>
                <a:gd name="T32" fmla="+- 0 2000 1880"/>
                <a:gd name="T33" fmla="*/ T32 w 13031"/>
                <a:gd name="T34" fmla="+- 0 -5607 -6910"/>
                <a:gd name="T35" fmla="*/ -5607 h 6766"/>
                <a:gd name="T36" fmla="+- 0 1880 1880"/>
                <a:gd name="T37" fmla="*/ T36 w 13031"/>
                <a:gd name="T38" fmla="+- 0 -6088 -6910"/>
                <a:gd name="T39" fmla="*/ -6088 h 6766"/>
                <a:gd name="T40" fmla="+- 0 1996 1880"/>
                <a:gd name="T41" fmla="*/ T40 w 13031"/>
                <a:gd name="T42" fmla="+- 0 -6832 -6910"/>
                <a:gd name="T43" fmla="*/ -6832 h 6766"/>
                <a:gd name="T44" fmla="+- 0 2356 1880"/>
                <a:gd name="T45" fmla="*/ T44 w 13031"/>
                <a:gd name="T46" fmla="+- 0 -6795 -6910"/>
                <a:gd name="T47" fmla="*/ -6795 h 6766"/>
                <a:gd name="T48" fmla="+- 0 3099 1880"/>
                <a:gd name="T49" fmla="*/ T48 w 13031"/>
                <a:gd name="T50" fmla="+- 0 -6910 -6910"/>
                <a:gd name="T51" fmla="*/ -6910 h 6766"/>
                <a:gd name="T52" fmla="+- 0 3622 1880"/>
                <a:gd name="T53" fmla="*/ T52 w 13031"/>
                <a:gd name="T54" fmla="+- 0 -6808 -6910"/>
                <a:gd name="T55" fmla="*/ -6808 h 6766"/>
                <a:gd name="T56" fmla="+- 0 4277 1880"/>
                <a:gd name="T57" fmla="*/ T56 w 13031"/>
                <a:gd name="T58" fmla="+- 0 -6905 -6910"/>
                <a:gd name="T59" fmla="*/ -6905 h 6766"/>
                <a:gd name="T60" fmla="+- 0 4836 1880"/>
                <a:gd name="T61" fmla="*/ T60 w 13031"/>
                <a:gd name="T62" fmla="+- 0 -6827 -6910"/>
                <a:gd name="T63" fmla="*/ -6827 h 6766"/>
                <a:gd name="T64" fmla="+- 0 5441 1880"/>
                <a:gd name="T65" fmla="*/ T64 w 13031"/>
                <a:gd name="T66" fmla="+- 0 -6850 -6910"/>
                <a:gd name="T67" fmla="*/ -6850 h 6766"/>
                <a:gd name="T68" fmla="+- 0 6277 1880"/>
                <a:gd name="T69" fmla="*/ T68 w 13031"/>
                <a:gd name="T70" fmla="+- 0 -6873 -6910"/>
                <a:gd name="T71" fmla="*/ -6873 h 6766"/>
                <a:gd name="T72" fmla="+- 0 6646 1880"/>
                <a:gd name="T73" fmla="*/ T72 w 13031"/>
                <a:gd name="T74" fmla="+- 0 -6827 -6910"/>
                <a:gd name="T75" fmla="*/ -6827 h 6766"/>
                <a:gd name="T76" fmla="+- 0 7464 1880"/>
                <a:gd name="T77" fmla="*/ T76 w 13031"/>
                <a:gd name="T78" fmla="+- 0 -6892 -6910"/>
                <a:gd name="T79" fmla="*/ -6892 h 6766"/>
                <a:gd name="T80" fmla="+- 0 7902 1880"/>
                <a:gd name="T81" fmla="*/ T80 w 13031"/>
                <a:gd name="T82" fmla="+- 0 -6790 -6910"/>
                <a:gd name="T83" fmla="*/ -6790 h 6766"/>
                <a:gd name="T84" fmla="+- 0 8622 1880"/>
                <a:gd name="T85" fmla="*/ T84 w 13031"/>
                <a:gd name="T86" fmla="+- 0 -6910 -6910"/>
                <a:gd name="T87" fmla="*/ -6910 h 6766"/>
                <a:gd name="T88" fmla="+- 0 9126 1880"/>
                <a:gd name="T89" fmla="*/ T88 w 13031"/>
                <a:gd name="T90" fmla="+- 0 -6795 -6910"/>
                <a:gd name="T91" fmla="*/ -6795 h 6766"/>
                <a:gd name="T92" fmla="+- 0 9780 1880"/>
                <a:gd name="T93" fmla="*/ T92 w 13031"/>
                <a:gd name="T94" fmla="+- 0 -6892 -6910"/>
                <a:gd name="T95" fmla="*/ -6892 h 6766"/>
                <a:gd name="T96" fmla="+- 0 10363 1880"/>
                <a:gd name="T97" fmla="*/ T96 w 13031"/>
                <a:gd name="T98" fmla="+- 0 -6850 -6910"/>
                <a:gd name="T99" fmla="*/ -6850 h 6766"/>
                <a:gd name="T100" fmla="+- 0 10963 1880"/>
                <a:gd name="T101" fmla="*/ T100 w 13031"/>
                <a:gd name="T102" fmla="+- 0 -6850 -6910"/>
                <a:gd name="T103" fmla="*/ -6850 h 6766"/>
                <a:gd name="T104" fmla="+- 0 11804 1880"/>
                <a:gd name="T105" fmla="*/ T104 w 13031"/>
                <a:gd name="T106" fmla="+- 0 -6850 -6910"/>
                <a:gd name="T107" fmla="*/ -6850 h 6766"/>
                <a:gd name="T108" fmla="+- 0 12182 1880"/>
                <a:gd name="T109" fmla="*/ T108 w 13031"/>
                <a:gd name="T110" fmla="+- 0 -6808 -6910"/>
                <a:gd name="T111" fmla="*/ -6808 h 6766"/>
                <a:gd name="T112" fmla="+- 0 12968 1880"/>
                <a:gd name="T113" fmla="*/ T112 w 13031"/>
                <a:gd name="T114" fmla="+- 0 -6905 -6910"/>
                <a:gd name="T115" fmla="*/ -6905 h 6766"/>
                <a:gd name="T116" fmla="+- 0 13424 1880"/>
                <a:gd name="T117" fmla="*/ T116 w 13031"/>
                <a:gd name="T118" fmla="+- 0 -6790 -6910"/>
                <a:gd name="T119" fmla="*/ -6790 h 6766"/>
                <a:gd name="T120" fmla="+- 0 14145 1880"/>
                <a:gd name="T121" fmla="*/ T120 w 13031"/>
                <a:gd name="T122" fmla="+- 0 -6910 -6910"/>
                <a:gd name="T123" fmla="*/ -6910 h 6766"/>
                <a:gd name="T124" fmla="+- 0 14668 1880"/>
                <a:gd name="T125" fmla="*/ T124 w 13031"/>
                <a:gd name="T126" fmla="+- 0 -6808 -6910"/>
                <a:gd name="T127" fmla="*/ -6808 h 6766"/>
                <a:gd name="T128" fmla="+- 0 14796 1880"/>
                <a:gd name="T129" fmla="*/ T128 w 13031"/>
                <a:gd name="T130" fmla="+- 0 -6378 -6910"/>
                <a:gd name="T131" fmla="*/ -6378 h 6766"/>
                <a:gd name="T132" fmla="+- 0 14911 1880"/>
                <a:gd name="T133" fmla="*/ T132 w 13031"/>
                <a:gd name="T134" fmla="+- 0 -5635 -6910"/>
                <a:gd name="T135" fmla="*/ -5635 h 6766"/>
                <a:gd name="T136" fmla="+- 0 14808 1880"/>
                <a:gd name="T137" fmla="*/ T136 w 13031"/>
                <a:gd name="T138" fmla="+- 0 -5112 -6910"/>
                <a:gd name="T139" fmla="*/ -5112 h 6766"/>
                <a:gd name="T140" fmla="+- 0 14906 1880"/>
                <a:gd name="T141" fmla="*/ T140 w 13031"/>
                <a:gd name="T142" fmla="+- 0 -4457 -6910"/>
                <a:gd name="T143" fmla="*/ -4457 h 6766"/>
                <a:gd name="T144" fmla="+- 0 14827 1880"/>
                <a:gd name="T145" fmla="*/ T144 w 13031"/>
                <a:gd name="T146" fmla="+- 0 -3898 -6910"/>
                <a:gd name="T147" fmla="*/ -3898 h 6766"/>
                <a:gd name="T148" fmla="+- 0 14851 1880"/>
                <a:gd name="T149" fmla="*/ T148 w 13031"/>
                <a:gd name="T150" fmla="+- 0 -3293 -6910"/>
                <a:gd name="T151" fmla="*/ -3293 h 6766"/>
                <a:gd name="T152" fmla="+- 0 14893 1880"/>
                <a:gd name="T153" fmla="*/ T152 w 13031"/>
                <a:gd name="T154" fmla="+- 0 -2711 -6910"/>
                <a:gd name="T155" fmla="*/ -2711 h 6766"/>
                <a:gd name="T156" fmla="+- 0 14827 1880"/>
                <a:gd name="T157" fmla="*/ T156 w 13031"/>
                <a:gd name="T158" fmla="+- 0 -2088 -6910"/>
                <a:gd name="T159" fmla="*/ -2088 h 6766"/>
                <a:gd name="T160" fmla="+- 0 14906 1880"/>
                <a:gd name="T161" fmla="*/ T160 w 13031"/>
                <a:gd name="T162" fmla="+- 0 -1529 -6910"/>
                <a:gd name="T163" fmla="*/ -1529 h 6766"/>
                <a:gd name="T164" fmla="+- 0 14791 1880"/>
                <a:gd name="T165" fmla="*/ T164 w 13031"/>
                <a:gd name="T166" fmla="+- 0 -832 -6910"/>
                <a:gd name="T167" fmla="*/ -832 h 6766"/>
                <a:gd name="T168" fmla="+- 0 14813 1880"/>
                <a:gd name="T169" fmla="*/ T168 w 13031"/>
                <a:gd name="T170" fmla="+- 0 -228 -6910"/>
                <a:gd name="T171" fmla="*/ -228 h 6766"/>
                <a:gd name="T172" fmla="+- 0 14254 1880"/>
                <a:gd name="T173" fmla="*/ T172 w 13031"/>
                <a:gd name="T174" fmla="+- 0 -149 -6910"/>
                <a:gd name="T175" fmla="*/ -149 h 6766"/>
                <a:gd name="T176" fmla="+- 0 13557 1880"/>
                <a:gd name="T177" fmla="*/ T176 w 13031"/>
                <a:gd name="T178" fmla="+- 0 -265 -6910"/>
                <a:gd name="T179" fmla="*/ -265 h 6766"/>
                <a:gd name="T180" fmla="+- 0 13076 1880"/>
                <a:gd name="T181" fmla="*/ T180 w 13031"/>
                <a:gd name="T182" fmla="+- 0 -145 -6910"/>
                <a:gd name="T183" fmla="*/ -145 h 6766"/>
                <a:gd name="T184" fmla="+- 0 12333 1880"/>
                <a:gd name="T185" fmla="*/ T184 w 13031"/>
                <a:gd name="T186" fmla="+- 0 -260 -6910"/>
                <a:gd name="T187" fmla="*/ -260 h 6766"/>
                <a:gd name="T188" fmla="+- 0 11932 1880"/>
                <a:gd name="T189" fmla="*/ T188 w 13031"/>
                <a:gd name="T190" fmla="+- 0 -182 -6910"/>
                <a:gd name="T191" fmla="*/ -182 h 6766"/>
                <a:gd name="T192" fmla="+- 0 11096 1880"/>
                <a:gd name="T193" fmla="*/ T192 w 13031"/>
                <a:gd name="T194" fmla="+- 0 -205 -6910"/>
                <a:gd name="T195" fmla="*/ -205 h 6766"/>
                <a:gd name="T196" fmla="+- 0 10735 1880"/>
                <a:gd name="T197" fmla="*/ T196 w 13031"/>
                <a:gd name="T198" fmla="+- 0 -205 -6910"/>
                <a:gd name="T199" fmla="*/ -205 h 6766"/>
                <a:gd name="T200" fmla="+- 0 9900 1880"/>
                <a:gd name="T201" fmla="*/ T200 w 13031"/>
                <a:gd name="T202" fmla="+- 0 -182 -6910"/>
                <a:gd name="T203" fmla="*/ -182 h 6766"/>
                <a:gd name="T204" fmla="+- 0 9278 1880"/>
                <a:gd name="T205" fmla="*/ T204 w 13031"/>
                <a:gd name="T206" fmla="+- 0 -247 -6910"/>
                <a:gd name="T207" fmla="*/ -247 h 6766"/>
                <a:gd name="T208" fmla="+- 0 8755 1880"/>
                <a:gd name="T209" fmla="*/ T208 w 13031"/>
                <a:gd name="T210" fmla="+- 0 -145 -6910"/>
                <a:gd name="T211" fmla="*/ -145 h 6766"/>
                <a:gd name="T212" fmla="+- 0 8057 1880"/>
                <a:gd name="T213" fmla="*/ T212 w 13031"/>
                <a:gd name="T214" fmla="+- 0 -260 -6910"/>
                <a:gd name="T215" fmla="*/ -260 h 6766"/>
                <a:gd name="T216" fmla="+- 0 7577 1880"/>
                <a:gd name="T217" fmla="*/ T216 w 13031"/>
                <a:gd name="T218" fmla="+- 0 -149 -6910"/>
                <a:gd name="T219" fmla="*/ -149 h 6766"/>
                <a:gd name="T220" fmla="+- 0 6791 1880"/>
                <a:gd name="T221" fmla="*/ T220 w 13031"/>
                <a:gd name="T222" fmla="+- 0 -247 -6910"/>
                <a:gd name="T223" fmla="*/ -247 h 6766"/>
                <a:gd name="T224" fmla="+- 0 6414 1880"/>
                <a:gd name="T225" fmla="*/ T224 w 13031"/>
                <a:gd name="T226" fmla="+- 0 -205 -6910"/>
                <a:gd name="T227" fmla="*/ -205 h 6766"/>
                <a:gd name="T228" fmla="+- 0 5577 1880"/>
                <a:gd name="T229" fmla="*/ T228 w 13031"/>
                <a:gd name="T230" fmla="+- 0 -228 -6910"/>
                <a:gd name="T231" fmla="*/ -228 h 6766"/>
                <a:gd name="T232" fmla="+- 0 4973 1880"/>
                <a:gd name="T233" fmla="*/ T232 w 13031"/>
                <a:gd name="T234" fmla="+- 0 -205 -6910"/>
                <a:gd name="T235" fmla="*/ -205 h 6766"/>
                <a:gd name="T236" fmla="+- 0 4390 1880"/>
                <a:gd name="T237" fmla="*/ T236 w 13031"/>
                <a:gd name="T238" fmla="+- 0 -162 -6910"/>
                <a:gd name="T239" fmla="*/ -162 h 6766"/>
                <a:gd name="T240" fmla="+- 0 3736 1880"/>
                <a:gd name="T241" fmla="*/ T240 w 13031"/>
                <a:gd name="T242" fmla="+- 0 -260 -6910"/>
                <a:gd name="T243" fmla="*/ -260 h 6766"/>
                <a:gd name="T244" fmla="+- 0 3208 1880"/>
                <a:gd name="T245" fmla="*/ T244 w 13031"/>
                <a:gd name="T246" fmla="+- 0 -149 -6910"/>
                <a:gd name="T247" fmla="*/ -149 h 6766"/>
                <a:gd name="T248" fmla="+- 0 2511 1880"/>
                <a:gd name="T249" fmla="*/ T248 w 13031"/>
                <a:gd name="T250" fmla="+- 0 -265 -6910"/>
                <a:gd name="T251" fmla="*/ -265 h 676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3031" h="6766">
                  <a:moveTo>
                    <a:pt x="120" y="6585"/>
                  </a:moveTo>
                  <a:lnTo>
                    <a:pt x="116" y="6562"/>
                  </a:lnTo>
                  <a:lnTo>
                    <a:pt x="103" y="6543"/>
                  </a:lnTo>
                  <a:lnTo>
                    <a:pt x="84" y="6530"/>
                  </a:lnTo>
                  <a:lnTo>
                    <a:pt x="60" y="6525"/>
                  </a:lnTo>
                  <a:lnTo>
                    <a:pt x="37" y="6530"/>
                  </a:lnTo>
                  <a:lnTo>
                    <a:pt x="18" y="6543"/>
                  </a:lnTo>
                  <a:lnTo>
                    <a:pt x="5" y="6562"/>
                  </a:lnTo>
                  <a:lnTo>
                    <a:pt x="0" y="6585"/>
                  </a:lnTo>
                  <a:lnTo>
                    <a:pt x="5" y="6608"/>
                  </a:lnTo>
                  <a:lnTo>
                    <a:pt x="18" y="6628"/>
                  </a:lnTo>
                  <a:lnTo>
                    <a:pt x="37" y="6641"/>
                  </a:lnTo>
                  <a:lnTo>
                    <a:pt x="60" y="6645"/>
                  </a:lnTo>
                  <a:lnTo>
                    <a:pt x="84" y="6641"/>
                  </a:lnTo>
                  <a:lnTo>
                    <a:pt x="103" y="6628"/>
                  </a:lnTo>
                  <a:lnTo>
                    <a:pt x="116" y="6608"/>
                  </a:lnTo>
                  <a:lnTo>
                    <a:pt x="120" y="6585"/>
                  </a:lnTo>
                  <a:close/>
                  <a:moveTo>
                    <a:pt x="211" y="6705"/>
                  </a:moveTo>
                  <a:lnTo>
                    <a:pt x="207" y="6682"/>
                  </a:lnTo>
                  <a:lnTo>
                    <a:pt x="194" y="6663"/>
                  </a:lnTo>
                  <a:lnTo>
                    <a:pt x="174" y="6650"/>
                  </a:lnTo>
                  <a:lnTo>
                    <a:pt x="151" y="6645"/>
                  </a:lnTo>
                  <a:lnTo>
                    <a:pt x="128" y="6650"/>
                  </a:lnTo>
                  <a:lnTo>
                    <a:pt x="109" y="6663"/>
                  </a:lnTo>
                  <a:lnTo>
                    <a:pt x="96" y="6682"/>
                  </a:lnTo>
                  <a:lnTo>
                    <a:pt x="91" y="6705"/>
                  </a:lnTo>
                  <a:lnTo>
                    <a:pt x="96" y="6728"/>
                  </a:lnTo>
                  <a:lnTo>
                    <a:pt x="109" y="6748"/>
                  </a:lnTo>
                  <a:lnTo>
                    <a:pt x="128" y="6761"/>
                  </a:lnTo>
                  <a:lnTo>
                    <a:pt x="151" y="6765"/>
                  </a:lnTo>
                  <a:lnTo>
                    <a:pt x="174" y="6761"/>
                  </a:lnTo>
                  <a:lnTo>
                    <a:pt x="194" y="6748"/>
                  </a:lnTo>
                  <a:lnTo>
                    <a:pt x="207" y="6728"/>
                  </a:lnTo>
                  <a:lnTo>
                    <a:pt x="211" y="6705"/>
                  </a:lnTo>
                  <a:close/>
                  <a:moveTo>
                    <a:pt x="120" y="6345"/>
                  </a:moveTo>
                  <a:lnTo>
                    <a:pt x="116" y="6322"/>
                  </a:lnTo>
                  <a:lnTo>
                    <a:pt x="103" y="6303"/>
                  </a:lnTo>
                  <a:lnTo>
                    <a:pt x="84" y="6290"/>
                  </a:lnTo>
                  <a:lnTo>
                    <a:pt x="60" y="6285"/>
                  </a:lnTo>
                  <a:lnTo>
                    <a:pt x="37" y="6290"/>
                  </a:lnTo>
                  <a:lnTo>
                    <a:pt x="18" y="6303"/>
                  </a:lnTo>
                  <a:lnTo>
                    <a:pt x="5" y="6322"/>
                  </a:lnTo>
                  <a:lnTo>
                    <a:pt x="0" y="6345"/>
                  </a:lnTo>
                  <a:lnTo>
                    <a:pt x="5" y="6368"/>
                  </a:lnTo>
                  <a:lnTo>
                    <a:pt x="18" y="6388"/>
                  </a:lnTo>
                  <a:lnTo>
                    <a:pt x="37" y="6401"/>
                  </a:lnTo>
                  <a:lnTo>
                    <a:pt x="60" y="6405"/>
                  </a:lnTo>
                  <a:lnTo>
                    <a:pt x="84" y="6401"/>
                  </a:lnTo>
                  <a:lnTo>
                    <a:pt x="103" y="6388"/>
                  </a:lnTo>
                  <a:lnTo>
                    <a:pt x="116" y="6368"/>
                  </a:lnTo>
                  <a:lnTo>
                    <a:pt x="120" y="6345"/>
                  </a:lnTo>
                  <a:close/>
                  <a:moveTo>
                    <a:pt x="120" y="6105"/>
                  </a:moveTo>
                  <a:lnTo>
                    <a:pt x="120" y="6104"/>
                  </a:lnTo>
                  <a:lnTo>
                    <a:pt x="116" y="6081"/>
                  </a:lnTo>
                  <a:lnTo>
                    <a:pt x="103" y="6062"/>
                  </a:lnTo>
                  <a:lnTo>
                    <a:pt x="84" y="6049"/>
                  </a:lnTo>
                  <a:lnTo>
                    <a:pt x="60" y="6044"/>
                  </a:lnTo>
                  <a:lnTo>
                    <a:pt x="37" y="6049"/>
                  </a:lnTo>
                  <a:lnTo>
                    <a:pt x="18" y="6062"/>
                  </a:lnTo>
                  <a:lnTo>
                    <a:pt x="5" y="6081"/>
                  </a:lnTo>
                  <a:lnTo>
                    <a:pt x="0" y="6104"/>
                  </a:lnTo>
                  <a:lnTo>
                    <a:pt x="0" y="6105"/>
                  </a:lnTo>
                  <a:lnTo>
                    <a:pt x="5" y="6128"/>
                  </a:lnTo>
                  <a:lnTo>
                    <a:pt x="18" y="6148"/>
                  </a:lnTo>
                  <a:lnTo>
                    <a:pt x="37" y="6161"/>
                  </a:lnTo>
                  <a:lnTo>
                    <a:pt x="60" y="6165"/>
                  </a:lnTo>
                  <a:lnTo>
                    <a:pt x="84" y="6161"/>
                  </a:lnTo>
                  <a:lnTo>
                    <a:pt x="103" y="6148"/>
                  </a:lnTo>
                  <a:lnTo>
                    <a:pt x="116" y="6128"/>
                  </a:lnTo>
                  <a:lnTo>
                    <a:pt x="120" y="6105"/>
                  </a:lnTo>
                  <a:close/>
                  <a:moveTo>
                    <a:pt x="120" y="5864"/>
                  </a:moveTo>
                  <a:lnTo>
                    <a:pt x="116" y="5841"/>
                  </a:lnTo>
                  <a:lnTo>
                    <a:pt x="103" y="5822"/>
                  </a:lnTo>
                  <a:lnTo>
                    <a:pt x="84" y="5809"/>
                  </a:lnTo>
                  <a:lnTo>
                    <a:pt x="60" y="5804"/>
                  </a:lnTo>
                  <a:lnTo>
                    <a:pt x="37" y="5809"/>
                  </a:lnTo>
                  <a:lnTo>
                    <a:pt x="18" y="5822"/>
                  </a:lnTo>
                  <a:lnTo>
                    <a:pt x="5" y="5841"/>
                  </a:lnTo>
                  <a:lnTo>
                    <a:pt x="0" y="5864"/>
                  </a:lnTo>
                  <a:lnTo>
                    <a:pt x="5" y="5888"/>
                  </a:lnTo>
                  <a:lnTo>
                    <a:pt x="18" y="5907"/>
                  </a:lnTo>
                  <a:lnTo>
                    <a:pt x="37" y="5920"/>
                  </a:lnTo>
                  <a:lnTo>
                    <a:pt x="60" y="5924"/>
                  </a:lnTo>
                  <a:lnTo>
                    <a:pt x="84" y="5920"/>
                  </a:lnTo>
                  <a:lnTo>
                    <a:pt x="103" y="5907"/>
                  </a:lnTo>
                  <a:lnTo>
                    <a:pt x="116" y="5888"/>
                  </a:lnTo>
                  <a:lnTo>
                    <a:pt x="120" y="5864"/>
                  </a:lnTo>
                  <a:close/>
                  <a:moveTo>
                    <a:pt x="120" y="5624"/>
                  </a:moveTo>
                  <a:lnTo>
                    <a:pt x="116" y="5601"/>
                  </a:lnTo>
                  <a:lnTo>
                    <a:pt x="103" y="5582"/>
                  </a:lnTo>
                  <a:lnTo>
                    <a:pt x="84" y="5569"/>
                  </a:lnTo>
                  <a:lnTo>
                    <a:pt x="60" y="5564"/>
                  </a:lnTo>
                  <a:lnTo>
                    <a:pt x="37" y="5569"/>
                  </a:lnTo>
                  <a:lnTo>
                    <a:pt x="18" y="5582"/>
                  </a:lnTo>
                  <a:lnTo>
                    <a:pt x="5" y="5601"/>
                  </a:lnTo>
                  <a:lnTo>
                    <a:pt x="0" y="5624"/>
                  </a:lnTo>
                  <a:lnTo>
                    <a:pt x="5" y="5648"/>
                  </a:lnTo>
                  <a:lnTo>
                    <a:pt x="18" y="5667"/>
                  </a:lnTo>
                  <a:lnTo>
                    <a:pt x="37" y="5680"/>
                  </a:lnTo>
                  <a:lnTo>
                    <a:pt x="60" y="5684"/>
                  </a:lnTo>
                  <a:lnTo>
                    <a:pt x="84" y="5680"/>
                  </a:lnTo>
                  <a:lnTo>
                    <a:pt x="103" y="5667"/>
                  </a:lnTo>
                  <a:lnTo>
                    <a:pt x="116" y="5648"/>
                  </a:lnTo>
                  <a:lnTo>
                    <a:pt x="120" y="5624"/>
                  </a:lnTo>
                  <a:close/>
                  <a:moveTo>
                    <a:pt x="120" y="5384"/>
                  </a:moveTo>
                  <a:lnTo>
                    <a:pt x="116" y="5361"/>
                  </a:lnTo>
                  <a:lnTo>
                    <a:pt x="103" y="5342"/>
                  </a:lnTo>
                  <a:lnTo>
                    <a:pt x="84" y="5329"/>
                  </a:lnTo>
                  <a:lnTo>
                    <a:pt x="60" y="5324"/>
                  </a:lnTo>
                  <a:lnTo>
                    <a:pt x="37" y="5329"/>
                  </a:lnTo>
                  <a:lnTo>
                    <a:pt x="18" y="5342"/>
                  </a:lnTo>
                  <a:lnTo>
                    <a:pt x="5" y="5361"/>
                  </a:lnTo>
                  <a:lnTo>
                    <a:pt x="0" y="5384"/>
                  </a:lnTo>
                  <a:lnTo>
                    <a:pt x="5" y="5408"/>
                  </a:lnTo>
                  <a:lnTo>
                    <a:pt x="18" y="5427"/>
                  </a:lnTo>
                  <a:lnTo>
                    <a:pt x="37" y="5440"/>
                  </a:lnTo>
                  <a:lnTo>
                    <a:pt x="60" y="5444"/>
                  </a:lnTo>
                  <a:lnTo>
                    <a:pt x="84" y="5440"/>
                  </a:lnTo>
                  <a:lnTo>
                    <a:pt x="103" y="5427"/>
                  </a:lnTo>
                  <a:lnTo>
                    <a:pt x="116" y="5408"/>
                  </a:lnTo>
                  <a:lnTo>
                    <a:pt x="120" y="5384"/>
                  </a:lnTo>
                  <a:close/>
                  <a:moveTo>
                    <a:pt x="120" y="5144"/>
                  </a:moveTo>
                  <a:lnTo>
                    <a:pt x="116" y="5121"/>
                  </a:lnTo>
                  <a:lnTo>
                    <a:pt x="103" y="5102"/>
                  </a:lnTo>
                  <a:lnTo>
                    <a:pt x="84" y="5089"/>
                  </a:lnTo>
                  <a:lnTo>
                    <a:pt x="60" y="5084"/>
                  </a:lnTo>
                  <a:lnTo>
                    <a:pt x="37" y="5089"/>
                  </a:lnTo>
                  <a:lnTo>
                    <a:pt x="18" y="5102"/>
                  </a:lnTo>
                  <a:lnTo>
                    <a:pt x="5" y="5121"/>
                  </a:lnTo>
                  <a:lnTo>
                    <a:pt x="0" y="5144"/>
                  </a:lnTo>
                  <a:lnTo>
                    <a:pt x="5" y="5168"/>
                  </a:lnTo>
                  <a:lnTo>
                    <a:pt x="18" y="5187"/>
                  </a:lnTo>
                  <a:lnTo>
                    <a:pt x="37" y="5200"/>
                  </a:lnTo>
                  <a:lnTo>
                    <a:pt x="60" y="5204"/>
                  </a:lnTo>
                  <a:lnTo>
                    <a:pt x="84" y="5200"/>
                  </a:lnTo>
                  <a:lnTo>
                    <a:pt x="103" y="5187"/>
                  </a:lnTo>
                  <a:lnTo>
                    <a:pt x="116" y="5168"/>
                  </a:lnTo>
                  <a:lnTo>
                    <a:pt x="120" y="5144"/>
                  </a:lnTo>
                  <a:close/>
                  <a:moveTo>
                    <a:pt x="120" y="4904"/>
                  </a:moveTo>
                  <a:lnTo>
                    <a:pt x="116" y="4881"/>
                  </a:lnTo>
                  <a:lnTo>
                    <a:pt x="103" y="4862"/>
                  </a:lnTo>
                  <a:lnTo>
                    <a:pt x="84" y="4849"/>
                  </a:lnTo>
                  <a:lnTo>
                    <a:pt x="60" y="4844"/>
                  </a:lnTo>
                  <a:lnTo>
                    <a:pt x="37" y="4849"/>
                  </a:lnTo>
                  <a:lnTo>
                    <a:pt x="18" y="4862"/>
                  </a:lnTo>
                  <a:lnTo>
                    <a:pt x="5" y="4881"/>
                  </a:lnTo>
                  <a:lnTo>
                    <a:pt x="0" y="4904"/>
                  </a:lnTo>
                  <a:lnTo>
                    <a:pt x="5" y="4928"/>
                  </a:lnTo>
                  <a:lnTo>
                    <a:pt x="18" y="4947"/>
                  </a:lnTo>
                  <a:lnTo>
                    <a:pt x="37" y="4960"/>
                  </a:lnTo>
                  <a:lnTo>
                    <a:pt x="60" y="4964"/>
                  </a:lnTo>
                  <a:lnTo>
                    <a:pt x="84" y="4960"/>
                  </a:lnTo>
                  <a:lnTo>
                    <a:pt x="103" y="4947"/>
                  </a:lnTo>
                  <a:lnTo>
                    <a:pt x="116" y="4928"/>
                  </a:lnTo>
                  <a:lnTo>
                    <a:pt x="120" y="4904"/>
                  </a:lnTo>
                  <a:close/>
                  <a:moveTo>
                    <a:pt x="120" y="4664"/>
                  </a:moveTo>
                  <a:lnTo>
                    <a:pt x="116" y="4641"/>
                  </a:lnTo>
                  <a:lnTo>
                    <a:pt x="103" y="4622"/>
                  </a:lnTo>
                  <a:lnTo>
                    <a:pt x="84" y="4609"/>
                  </a:lnTo>
                  <a:lnTo>
                    <a:pt x="60" y="4604"/>
                  </a:lnTo>
                  <a:lnTo>
                    <a:pt x="37" y="4609"/>
                  </a:lnTo>
                  <a:lnTo>
                    <a:pt x="18" y="4622"/>
                  </a:lnTo>
                  <a:lnTo>
                    <a:pt x="5" y="4641"/>
                  </a:lnTo>
                  <a:lnTo>
                    <a:pt x="0" y="4664"/>
                  </a:lnTo>
                  <a:lnTo>
                    <a:pt x="5" y="4688"/>
                  </a:lnTo>
                  <a:lnTo>
                    <a:pt x="18" y="4707"/>
                  </a:lnTo>
                  <a:lnTo>
                    <a:pt x="37" y="4720"/>
                  </a:lnTo>
                  <a:lnTo>
                    <a:pt x="60" y="4724"/>
                  </a:lnTo>
                  <a:lnTo>
                    <a:pt x="84" y="4720"/>
                  </a:lnTo>
                  <a:lnTo>
                    <a:pt x="103" y="4707"/>
                  </a:lnTo>
                  <a:lnTo>
                    <a:pt x="116" y="4688"/>
                  </a:lnTo>
                  <a:lnTo>
                    <a:pt x="120" y="4664"/>
                  </a:lnTo>
                  <a:close/>
                  <a:moveTo>
                    <a:pt x="120" y="4424"/>
                  </a:moveTo>
                  <a:lnTo>
                    <a:pt x="116" y="4401"/>
                  </a:lnTo>
                  <a:lnTo>
                    <a:pt x="103" y="4382"/>
                  </a:lnTo>
                  <a:lnTo>
                    <a:pt x="84" y="4369"/>
                  </a:lnTo>
                  <a:lnTo>
                    <a:pt x="60" y="4364"/>
                  </a:lnTo>
                  <a:lnTo>
                    <a:pt x="37" y="4369"/>
                  </a:lnTo>
                  <a:lnTo>
                    <a:pt x="18" y="4382"/>
                  </a:lnTo>
                  <a:lnTo>
                    <a:pt x="5" y="4401"/>
                  </a:lnTo>
                  <a:lnTo>
                    <a:pt x="0" y="4424"/>
                  </a:lnTo>
                  <a:lnTo>
                    <a:pt x="5" y="4448"/>
                  </a:lnTo>
                  <a:lnTo>
                    <a:pt x="18" y="4467"/>
                  </a:lnTo>
                  <a:lnTo>
                    <a:pt x="37" y="4480"/>
                  </a:lnTo>
                  <a:lnTo>
                    <a:pt x="60" y="4484"/>
                  </a:lnTo>
                  <a:lnTo>
                    <a:pt x="84" y="4480"/>
                  </a:lnTo>
                  <a:lnTo>
                    <a:pt x="103" y="4467"/>
                  </a:lnTo>
                  <a:lnTo>
                    <a:pt x="116" y="4448"/>
                  </a:lnTo>
                  <a:lnTo>
                    <a:pt x="120" y="4424"/>
                  </a:lnTo>
                  <a:close/>
                  <a:moveTo>
                    <a:pt x="120" y="4184"/>
                  </a:moveTo>
                  <a:lnTo>
                    <a:pt x="116" y="4161"/>
                  </a:lnTo>
                  <a:lnTo>
                    <a:pt x="103" y="4142"/>
                  </a:lnTo>
                  <a:lnTo>
                    <a:pt x="84" y="4129"/>
                  </a:lnTo>
                  <a:lnTo>
                    <a:pt x="60" y="4124"/>
                  </a:lnTo>
                  <a:lnTo>
                    <a:pt x="37" y="4129"/>
                  </a:lnTo>
                  <a:lnTo>
                    <a:pt x="18" y="4142"/>
                  </a:lnTo>
                  <a:lnTo>
                    <a:pt x="5" y="4161"/>
                  </a:lnTo>
                  <a:lnTo>
                    <a:pt x="0" y="4184"/>
                  </a:lnTo>
                  <a:lnTo>
                    <a:pt x="5" y="4207"/>
                  </a:lnTo>
                  <a:lnTo>
                    <a:pt x="18" y="4226"/>
                  </a:lnTo>
                  <a:lnTo>
                    <a:pt x="37" y="4239"/>
                  </a:lnTo>
                  <a:lnTo>
                    <a:pt x="60" y="4244"/>
                  </a:lnTo>
                  <a:lnTo>
                    <a:pt x="84" y="4239"/>
                  </a:lnTo>
                  <a:lnTo>
                    <a:pt x="103" y="4226"/>
                  </a:lnTo>
                  <a:lnTo>
                    <a:pt x="116" y="4207"/>
                  </a:lnTo>
                  <a:lnTo>
                    <a:pt x="120" y="4184"/>
                  </a:lnTo>
                  <a:close/>
                  <a:moveTo>
                    <a:pt x="120" y="3944"/>
                  </a:moveTo>
                  <a:lnTo>
                    <a:pt x="116" y="3921"/>
                  </a:lnTo>
                  <a:lnTo>
                    <a:pt x="103" y="3902"/>
                  </a:lnTo>
                  <a:lnTo>
                    <a:pt x="84" y="3889"/>
                  </a:lnTo>
                  <a:lnTo>
                    <a:pt x="60" y="3884"/>
                  </a:lnTo>
                  <a:lnTo>
                    <a:pt x="37" y="3889"/>
                  </a:lnTo>
                  <a:lnTo>
                    <a:pt x="18" y="3902"/>
                  </a:lnTo>
                  <a:lnTo>
                    <a:pt x="5" y="3921"/>
                  </a:lnTo>
                  <a:lnTo>
                    <a:pt x="0" y="3944"/>
                  </a:lnTo>
                  <a:lnTo>
                    <a:pt x="5" y="3967"/>
                  </a:lnTo>
                  <a:lnTo>
                    <a:pt x="18" y="3986"/>
                  </a:lnTo>
                  <a:lnTo>
                    <a:pt x="37" y="3999"/>
                  </a:lnTo>
                  <a:lnTo>
                    <a:pt x="60" y="4004"/>
                  </a:lnTo>
                  <a:lnTo>
                    <a:pt x="84" y="3999"/>
                  </a:lnTo>
                  <a:lnTo>
                    <a:pt x="103" y="3986"/>
                  </a:lnTo>
                  <a:lnTo>
                    <a:pt x="116" y="3967"/>
                  </a:lnTo>
                  <a:lnTo>
                    <a:pt x="120" y="3944"/>
                  </a:lnTo>
                  <a:close/>
                  <a:moveTo>
                    <a:pt x="120" y="3704"/>
                  </a:moveTo>
                  <a:lnTo>
                    <a:pt x="120" y="3703"/>
                  </a:lnTo>
                  <a:lnTo>
                    <a:pt x="116" y="3680"/>
                  </a:lnTo>
                  <a:lnTo>
                    <a:pt x="103" y="3661"/>
                  </a:lnTo>
                  <a:lnTo>
                    <a:pt x="84" y="3648"/>
                  </a:lnTo>
                  <a:lnTo>
                    <a:pt x="60" y="3643"/>
                  </a:lnTo>
                  <a:lnTo>
                    <a:pt x="37" y="3648"/>
                  </a:lnTo>
                  <a:lnTo>
                    <a:pt x="18" y="3661"/>
                  </a:lnTo>
                  <a:lnTo>
                    <a:pt x="5" y="3680"/>
                  </a:lnTo>
                  <a:lnTo>
                    <a:pt x="0" y="3703"/>
                  </a:lnTo>
                  <a:lnTo>
                    <a:pt x="0" y="3704"/>
                  </a:lnTo>
                  <a:lnTo>
                    <a:pt x="5" y="3727"/>
                  </a:lnTo>
                  <a:lnTo>
                    <a:pt x="18" y="3746"/>
                  </a:lnTo>
                  <a:lnTo>
                    <a:pt x="37" y="3759"/>
                  </a:lnTo>
                  <a:lnTo>
                    <a:pt x="60" y="3764"/>
                  </a:lnTo>
                  <a:lnTo>
                    <a:pt x="84" y="3759"/>
                  </a:lnTo>
                  <a:lnTo>
                    <a:pt x="103" y="3746"/>
                  </a:lnTo>
                  <a:lnTo>
                    <a:pt x="116" y="3727"/>
                  </a:lnTo>
                  <a:lnTo>
                    <a:pt x="120" y="3704"/>
                  </a:lnTo>
                  <a:close/>
                  <a:moveTo>
                    <a:pt x="120" y="3463"/>
                  </a:moveTo>
                  <a:lnTo>
                    <a:pt x="116" y="3440"/>
                  </a:lnTo>
                  <a:lnTo>
                    <a:pt x="103" y="3421"/>
                  </a:lnTo>
                  <a:lnTo>
                    <a:pt x="84" y="3408"/>
                  </a:lnTo>
                  <a:lnTo>
                    <a:pt x="60" y="3403"/>
                  </a:lnTo>
                  <a:lnTo>
                    <a:pt x="37" y="3408"/>
                  </a:lnTo>
                  <a:lnTo>
                    <a:pt x="18" y="3421"/>
                  </a:lnTo>
                  <a:lnTo>
                    <a:pt x="5" y="3440"/>
                  </a:lnTo>
                  <a:lnTo>
                    <a:pt x="0" y="3463"/>
                  </a:lnTo>
                  <a:lnTo>
                    <a:pt x="5" y="3487"/>
                  </a:lnTo>
                  <a:lnTo>
                    <a:pt x="18" y="3506"/>
                  </a:lnTo>
                  <a:lnTo>
                    <a:pt x="37" y="3518"/>
                  </a:lnTo>
                  <a:lnTo>
                    <a:pt x="60" y="3523"/>
                  </a:lnTo>
                  <a:lnTo>
                    <a:pt x="84" y="3518"/>
                  </a:lnTo>
                  <a:lnTo>
                    <a:pt x="103" y="3506"/>
                  </a:lnTo>
                  <a:lnTo>
                    <a:pt x="116" y="3487"/>
                  </a:lnTo>
                  <a:lnTo>
                    <a:pt x="120" y="3463"/>
                  </a:lnTo>
                  <a:close/>
                  <a:moveTo>
                    <a:pt x="120" y="3223"/>
                  </a:moveTo>
                  <a:lnTo>
                    <a:pt x="116" y="3200"/>
                  </a:lnTo>
                  <a:lnTo>
                    <a:pt x="103" y="3181"/>
                  </a:lnTo>
                  <a:lnTo>
                    <a:pt x="84" y="3168"/>
                  </a:lnTo>
                  <a:lnTo>
                    <a:pt x="60" y="3163"/>
                  </a:lnTo>
                  <a:lnTo>
                    <a:pt x="37" y="3168"/>
                  </a:lnTo>
                  <a:lnTo>
                    <a:pt x="18" y="3181"/>
                  </a:lnTo>
                  <a:lnTo>
                    <a:pt x="5" y="3200"/>
                  </a:lnTo>
                  <a:lnTo>
                    <a:pt x="0" y="3223"/>
                  </a:lnTo>
                  <a:lnTo>
                    <a:pt x="5" y="3247"/>
                  </a:lnTo>
                  <a:lnTo>
                    <a:pt x="18" y="3266"/>
                  </a:lnTo>
                  <a:lnTo>
                    <a:pt x="37" y="3278"/>
                  </a:lnTo>
                  <a:lnTo>
                    <a:pt x="60" y="3283"/>
                  </a:lnTo>
                  <a:lnTo>
                    <a:pt x="84" y="3278"/>
                  </a:lnTo>
                  <a:lnTo>
                    <a:pt x="103" y="3266"/>
                  </a:lnTo>
                  <a:lnTo>
                    <a:pt x="116" y="3247"/>
                  </a:lnTo>
                  <a:lnTo>
                    <a:pt x="120" y="3223"/>
                  </a:lnTo>
                  <a:close/>
                  <a:moveTo>
                    <a:pt x="120" y="2983"/>
                  </a:moveTo>
                  <a:lnTo>
                    <a:pt x="116" y="2960"/>
                  </a:lnTo>
                  <a:lnTo>
                    <a:pt x="103" y="2941"/>
                  </a:lnTo>
                  <a:lnTo>
                    <a:pt x="84" y="2928"/>
                  </a:lnTo>
                  <a:lnTo>
                    <a:pt x="60" y="2923"/>
                  </a:lnTo>
                  <a:lnTo>
                    <a:pt x="37" y="2928"/>
                  </a:lnTo>
                  <a:lnTo>
                    <a:pt x="18" y="2941"/>
                  </a:lnTo>
                  <a:lnTo>
                    <a:pt x="5" y="2960"/>
                  </a:lnTo>
                  <a:lnTo>
                    <a:pt x="0" y="2983"/>
                  </a:lnTo>
                  <a:lnTo>
                    <a:pt x="5" y="3007"/>
                  </a:lnTo>
                  <a:lnTo>
                    <a:pt x="18" y="3026"/>
                  </a:lnTo>
                  <a:lnTo>
                    <a:pt x="37" y="3038"/>
                  </a:lnTo>
                  <a:lnTo>
                    <a:pt x="60" y="3043"/>
                  </a:lnTo>
                  <a:lnTo>
                    <a:pt x="84" y="3038"/>
                  </a:lnTo>
                  <a:lnTo>
                    <a:pt x="103" y="3026"/>
                  </a:lnTo>
                  <a:lnTo>
                    <a:pt x="116" y="3007"/>
                  </a:lnTo>
                  <a:lnTo>
                    <a:pt x="120" y="2983"/>
                  </a:lnTo>
                  <a:close/>
                  <a:moveTo>
                    <a:pt x="120" y="2743"/>
                  </a:moveTo>
                  <a:lnTo>
                    <a:pt x="116" y="2719"/>
                  </a:lnTo>
                  <a:lnTo>
                    <a:pt x="103" y="2700"/>
                  </a:lnTo>
                  <a:lnTo>
                    <a:pt x="84" y="2688"/>
                  </a:lnTo>
                  <a:lnTo>
                    <a:pt x="60" y="2683"/>
                  </a:lnTo>
                  <a:lnTo>
                    <a:pt x="37" y="2688"/>
                  </a:lnTo>
                  <a:lnTo>
                    <a:pt x="18" y="2700"/>
                  </a:lnTo>
                  <a:lnTo>
                    <a:pt x="5" y="2719"/>
                  </a:lnTo>
                  <a:lnTo>
                    <a:pt x="0" y="2743"/>
                  </a:lnTo>
                  <a:lnTo>
                    <a:pt x="5" y="2767"/>
                  </a:lnTo>
                  <a:lnTo>
                    <a:pt x="18" y="2786"/>
                  </a:lnTo>
                  <a:lnTo>
                    <a:pt x="37" y="2798"/>
                  </a:lnTo>
                  <a:lnTo>
                    <a:pt x="60" y="2803"/>
                  </a:lnTo>
                  <a:lnTo>
                    <a:pt x="84" y="2798"/>
                  </a:lnTo>
                  <a:lnTo>
                    <a:pt x="103" y="2786"/>
                  </a:lnTo>
                  <a:lnTo>
                    <a:pt x="116" y="2767"/>
                  </a:lnTo>
                  <a:lnTo>
                    <a:pt x="120" y="2743"/>
                  </a:lnTo>
                  <a:close/>
                  <a:moveTo>
                    <a:pt x="120" y="2503"/>
                  </a:moveTo>
                  <a:lnTo>
                    <a:pt x="116" y="2479"/>
                  </a:lnTo>
                  <a:lnTo>
                    <a:pt x="103" y="2460"/>
                  </a:lnTo>
                  <a:lnTo>
                    <a:pt x="84" y="2448"/>
                  </a:lnTo>
                  <a:lnTo>
                    <a:pt x="60" y="2443"/>
                  </a:lnTo>
                  <a:lnTo>
                    <a:pt x="37" y="2448"/>
                  </a:lnTo>
                  <a:lnTo>
                    <a:pt x="18" y="2460"/>
                  </a:lnTo>
                  <a:lnTo>
                    <a:pt x="5" y="2479"/>
                  </a:lnTo>
                  <a:lnTo>
                    <a:pt x="0" y="2503"/>
                  </a:lnTo>
                  <a:lnTo>
                    <a:pt x="5" y="2527"/>
                  </a:lnTo>
                  <a:lnTo>
                    <a:pt x="18" y="2546"/>
                  </a:lnTo>
                  <a:lnTo>
                    <a:pt x="37" y="2558"/>
                  </a:lnTo>
                  <a:lnTo>
                    <a:pt x="60" y="2563"/>
                  </a:lnTo>
                  <a:lnTo>
                    <a:pt x="84" y="2558"/>
                  </a:lnTo>
                  <a:lnTo>
                    <a:pt x="103" y="2546"/>
                  </a:lnTo>
                  <a:lnTo>
                    <a:pt x="116" y="2527"/>
                  </a:lnTo>
                  <a:lnTo>
                    <a:pt x="120" y="2503"/>
                  </a:lnTo>
                  <a:close/>
                  <a:moveTo>
                    <a:pt x="120" y="2263"/>
                  </a:moveTo>
                  <a:lnTo>
                    <a:pt x="116" y="2239"/>
                  </a:lnTo>
                  <a:lnTo>
                    <a:pt x="103" y="2220"/>
                  </a:lnTo>
                  <a:lnTo>
                    <a:pt x="84" y="2208"/>
                  </a:lnTo>
                  <a:lnTo>
                    <a:pt x="60" y="2203"/>
                  </a:lnTo>
                  <a:lnTo>
                    <a:pt x="37" y="2208"/>
                  </a:lnTo>
                  <a:lnTo>
                    <a:pt x="18" y="2220"/>
                  </a:lnTo>
                  <a:lnTo>
                    <a:pt x="5" y="2239"/>
                  </a:lnTo>
                  <a:lnTo>
                    <a:pt x="0" y="2263"/>
                  </a:lnTo>
                  <a:lnTo>
                    <a:pt x="5" y="2287"/>
                  </a:lnTo>
                  <a:lnTo>
                    <a:pt x="18" y="2306"/>
                  </a:lnTo>
                  <a:lnTo>
                    <a:pt x="37" y="2318"/>
                  </a:lnTo>
                  <a:lnTo>
                    <a:pt x="60" y="2323"/>
                  </a:lnTo>
                  <a:lnTo>
                    <a:pt x="84" y="2318"/>
                  </a:lnTo>
                  <a:lnTo>
                    <a:pt x="103" y="2306"/>
                  </a:lnTo>
                  <a:lnTo>
                    <a:pt x="116" y="2287"/>
                  </a:lnTo>
                  <a:lnTo>
                    <a:pt x="120" y="2263"/>
                  </a:lnTo>
                  <a:close/>
                  <a:moveTo>
                    <a:pt x="120" y="2023"/>
                  </a:moveTo>
                  <a:lnTo>
                    <a:pt x="116" y="1999"/>
                  </a:lnTo>
                  <a:lnTo>
                    <a:pt x="103" y="1980"/>
                  </a:lnTo>
                  <a:lnTo>
                    <a:pt x="84" y="1968"/>
                  </a:lnTo>
                  <a:lnTo>
                    <a:pt x="60" y="1963"/>
                  </a:lnTo>
                  <a:lnTo>
                    <a:pt x="37" y="1968"/>
                  </a:lnTo>
                  <a:lnTo>
                    <a:pt x="18" y="1980"/>
                  </a:lnTo>
                  <a:lnTo>
                    <a:pt x="5" y="1999"/>
                  </a:lnTo>
                  <a:lnTo>
                    <a:pt x="0" y="2023"/>
                  </a:lnTo>
                  <a:lnTo>
                    <a:pt x="5" y="2047"/>
                  </a:lnTo>
                  <a:lnTo>
                    <a:pt x="18" y="2066"/>
                  </a:lnTo>
                  <a:lnTo>
                    <a:pt x="37" y="2078"/>
                  </a:lnTo>
                  <a:lnTo>
                    <a:pt x="60" y="2083"/>
                  </a:lnTo>
                  <a:lnTo>
                    <a:pt x="84" y="2078"/>
                  </a:lnTo>
                  <a:lnTo>
                    <a:pt x="103" y="2066"/>
                  </a:lnTo>
                  <a:lnTo>
                    <a:pt x="116" y="2047"/>
                  </a:lnTo>
                  <a:lnTo>
                    <a:pt x="120" y="2023"/>
                  </a:lnTo>
                  <a:close/>
                  <a:moveTo>
                    <a:pt x="120" y="1783"/>
                  </a:moveTo>
                  <a:lnTo>
                    <a:pt x="116" y="1759"/>
                  </a:lnTo>
                  <a:lnTo>
                    <a:pt x="103" y="1740"/>
                  </a:lnTo>
                  <a:lnTo>
                    <a:pt x="84" y="1728"/>
                  </a:lnTo>
                  <a:lnTo>
                    <a:pt x="60" y="1723"/>
                  </a:lnTo>
                  <a:lnTo>
                    <a:pt x="37" y="1728"/>
                  </a:lnTo>
                  <a:lnTo>
                    <a:pt x="18" y="1740"/>
                  </a:lnTo>
                  <a:lnTo>
                    <a:pt x="5" y="1759"/>
                  </a:lnTo>
                  <a:lnTo>
                    <a:pt x="0" y="1783"/>
                  </a:lnTo>
                  <a:lnTo>
                    <a:pt x="5" y="1806"/>
                  </a:lnTo>
                  <a:lnTo>
                    <a:pt x="18" y="1825"/>
                  </a:lnTo>
                  <a:lnTo>
                    <a:pt x="37" y="1838"/>
                  </a:lnTo>
                  <a:lnTo>
                    <a:pt x="60" y="1843"/>
                  </a:lnTo>
                  <a:lnTo>
                    <a:pt x="84" y="1838"/>
                  </a:lnTo>
                  <a:lnTo>
                    <a:pt x="103" y="1825"/>
                  </a:lnTo>
                  <a:lnTo>
                    <a:pt x="116" y="1806"/>
                  </a:lnTo>
                  <a:lnTo>
                    <a:pt x="120" y="1783"/>
                  </a:lnTo>
                  <a:close/>
                  <a:moveTo>
                    <a:pt x="120" y="1543"/>
                  </a:moveTo>
                  <a:lnTo>
                    <a:pt x="116" y="1519"/>
                  </a:lnTo>
                  <a:lnTo>
                    <a:pt x="103" y="1500"/>
                  </a:lnTo>
                  <a:lnTo>
                    <a:pt x="84" y="1488"/>
                  </a:lnTo>
                  <a:lnTo>
                    <a:pt x="60" y="1483"/>
                  </a:lnTo>
                  <a:lnTo>
                    <a:pt x="37" y="1488"/>
                  </a:lnTo>
                  <a:lnTo>
                    <a:pt x="18" y="1500"/>
                  </a:lnTo>
                  <a:lnTo>
                    <a:pt x="5" y="1519"/>
                  </a:lnTo>
                  <a:lnTo>
                    <a:pt x="0" y="1543"/>
                  </a:lnTo>
                  <a:lnTo>
                    <a:pt x="5" y="1566"/>
                  </a:lnTo>
                  <a:lnTo>
                    <a:pt x="18" y="1585"/>
                  </a:lnTo>
                  <a:lnTo>
                    <a:pt x="37" y="1598"/>
                  </a:lnTo>
                  <a:lnTo>
                    <a:pt x="60" y="1603"/>
                  </a:lnTo>
                  <a:lnTo>
                    <a:pt x="84" y="1598"/>
                  </a:lnTo>
                  <a:lnTo>
                    <a:pt x="103" y="1585"/>
                  </a:lnTo>
                  <a:lnTo>
                    <a:pt x="116" y="1566"/>
                  </a:lnTo>
                  <a:lnTo>
                    <a:pt x="120" y="1543"/>
                  </a:lnTo>
                  <a:close/>
                  <a:moveTo>
                    <a:pt x="120" y="1303"/>
                  </a:moveTo>
                  <a:lnTo>
                    <a:pt x="120" y="1302"/>
                  </a:lnTo>
                  <a:lnTo>
                    <a:pt x="116" y="1279"/>
                  </a:lnTo>
                  <a:lnTo>
                    <a:pt x="103" y="1260"/>
                  </a:lnTo>
                  <a:lnTo>
                    <a:pt x="84" y="1247"/>
                  </a:lnTo>
                  <a:lnTo>
                    <a:pt x="60" y="1242"/>
                  </a:lnTo>
                  <a:lnTo>
                    <a:pt x="37" y="1247"/>
                  </a:lnTo>
                  <a:lnTo>
                    <a:pt x="18" y="1260"/>
                  </a:lnTo>
                  <a:lnTo>
                    <a:pt x="5" y="1279"/>
                  </a:lnTo>
                  <a:lnTo>
                    <a:pt x="0" y="1302"/>
                  </a:lnTo>
                  <a:lnTo>
                    <a:pt x="0" y="1303"/>
                  </a:lnTo>
                  <a:lnTo>
                    <a:pt x="5" y="1326"/>
                  </a:lnTo>
                  <a:lnTo>
                    <a:pt x="18" y="1345"/>
                  </a:lnTo>
                  <a:lnTo>
                    <a:pt x="37" y="1358"/>
                  </a:lnTo>
                  <a:lnTo>
                    <a:pt x="60" y="1363"/>
                  </a:lnTo>
                  <a:lnTo>
                    <a:pt x="84" y="1358"/>
                  </a:lnTo>
                  <a:lnTo>
                    <a:pt x="103" y="1345"/>
                  </a:lnTo>
                  <a:lnTo>
                    <a:pt x="116" y="1326"/>
                  </a:lnTo>
                  <a:lnTo>
                    <a:pt x="120" y="1303"/>
                  </a:lnTo>
                  <a:close/>
                  <a:moveTo>
                    <a:pt x="120" y="1062"/>
                  </a:moveTo>
                  <a:lnTo>
                    <a:pt x="116" y="1039"/>
                  </a:lnTo>
                  <a:lnTo>
                    <a:pt x="103" y="1020"/>
                  </a:lnTo>
                  <a:lnTo>
                    <a:pt x="84" y="1007"/>
                  </a:lnTo>
                  <a:lnTo>
                    <a:pt x="60" y="1002"/>
                  </a:lnTo>
                  <a:lnTo>
                    <a:pt x="37" y="1007"/>
                  </a:lnTo>
                  <a:lnTo>
                    <a:pt x="18" y="1020"/>
                  </a:lnTo>
                  <a:lnTo>
                    <a:pt x="5" y="1039"/>
                  </a:lnTo>
                  <a:lnTo>
                    <a:pt x="0" y="1062"/>
                  </a:lnTo>
                  <a:lnTo>
                    <a:pt x="5" y="1085"/>
                  </a:lnTo>
                  <a:lnTo>
                    <a:pt x="18" y="1104"/>
                  </a:lnTo>
                  <a:lnTo>
                    <a:pt x="37" y="1117"/>
                  </a:lnTo>
                  <a:lnTo>
                    <a:pt x="60" y="1122"/>
                  </a:lnTo>
                  <a:lnTo>
                    <a:pt x="84" y="1117"/>
                  </a:lnTo>
                  <a:lnTo>
                    <a:pt x="103" y="1104"/>
                  </a:lnTo>
                  <a:lnTo>
                    <a:pt x="116" y="1085"/>
                  </a:lnTo>
                  <a:lnTo>
                    <a:pt x="120" y="1062"/>
                  </a:lnTo>
                  <a:close/>
                  <a:moveTo>
                    <a:pt x="120" y="822"/>
                  </a:moveTo>
                  <a:lnTo>
                    <a:pt x="116" y="799"/>
                  </a:lnTo>
                  <a:lnTo>
                    <a:pt x="103" y="780"/>
                  </a:lnTo>
                  <a:lnTo>
                    <a:pt x="84" y="767"/>
                  </a:lnTo>
                  <a:lnTo>
                    <a:pt x="60" y="762"/>
                  </a:lnTo>
                  <a:lnTo>
                    <a:pt x="37" y="767"/>
                  </a:lnTo>
                  <a:lnTo>
                    <a:pt x="18" y="780"/>
                  </a:lnTo>
                  <a:lnTo>
                    <a:pt x="5" y="799"/>
                  </a:lnTo>
                  <a:lnTo>
                    <a:pt x="0" y="822"/>
                  </a:lnTo>
                  <a:lnTo>
                    <a:pt x="5" y="845"/>
                  </a:lnTo>
                  <a:lnTo>
                    <a:pt x="18" y="864"/>
                  </a:lnTo>
                  <a:lnTo>
                    <a:pt x="37" y="877"/>
                  </a:lnTo>
                  <a:lnTo>
                    <a:pt x="60" y="882"/>
                  </a:lnTo>
                  <a:lnTo>
                    <a:pt x="84" y="877"/>
                  </a:lnTo>
                  <a:lnTo>
                    <a:pt x="103" y="864"/>
                  </a:lnTo>
                  <a:lnTo>
                    <a:pt x="116" y="845"/>
                  </a:lnTo>
                  <a:lnTo>
                    <a:pt x="120" y="822"/>
                  </a:lnTo>
                  <a:close/>
                  <a:moveTo>
                    <a:pt x="120" y="582"/>
                  </a:moveTo>
                  <a:lnTo>
                    <a:pt x="116" y="559"/>
                  </a:lnTo>
                  <a:lnTo>
                    <a:pt x="103" y="540"/>
                  </a:lnTo>
                  <a:lnTo>
                    <a:pt x="84" y="527"/>
                  </a:lnTo>
                  <a:lnTo>
                    <a:pt x="60" y="522"/>
                  </a:lnTo>
                  <a:lnTo>
                    <a:pt x="37" y="527"/>
                  </a:lnTo>
                  <a:lnTo>
                    <a:pt x="18" y="540"/>
                  </a:lnTo>
                  <a:lnTo>
                    <a:pt x="5" y="559"/>
                  </a:lnTo>
                  <a:lnTo>
                    <a:pt x="0" y="582"/>
                  </a:lnTo>
                  <a:lnTo>
                    <a:pt x="5" y="605"/>
                  </a:lnTo>
                  <a:lnTo>
                    <a:pt x="18" y="624"/>
                  </a:lnTo>
                  <a:lnTo>
                    <a:pt x="37" y="637"/>
                  </a:lnTo>
                  <a:lnTo>
                    <a:pt x="60" y="642"/>
                  </a:lnTo>
                  <a:lnTo>
                    <a:pt x="84" y="637"/>
                  </a:lnTo>
                  <a:lnTo>
                    <a:pt x="103" y="624"/>
                  </a:lnTo>
                  <a:lnTo>
                    <a:pt x="116" y="605"/>
                  </a:lnTo>
                  <a:lnTo>
                    <a:pt x="120" y="582"/>
                  </a:lnTo>
                  <a:close/>
                  <a:moveTo>
                    <a:pt x="120" y="342"/>
                  </a:moveTo>
                  <a:lnTo>
                    <a:pt x="116" y="318"/>
                  </a:lnTo>
                  <a:lnTo>
                    <a:pt x="103" y="299"/>
                  </a:lnTo>
                  <a:lnTo>
                    <a:pt x="84" y="286"/>
                  </a:lnTo>
                  <a:lnTo>
                    <a:pt x="60" y="282"/>
                  </a:lnTo>
                  <a:lnTo>
                    <a:pt x="37" y="286"/>
                  </a:lnTo>
                  <a:lnTo>
                    <a:pt x="18" y="299"/>
                  </a:lnTo>
                  <a:lnTo>
                    <a:pt x="5" y="318"/>
                  </a:lnTo>
                  <a:lnTo>
                    <a:pt x="0" y="342"/>
                  </a:lnTo>
                  <a:lnTo>
                    <a:pt x="5" y="365"/>
                  </a:lnTo>
                  <a:lnTo>
                    <a:pt x="18" y="384"/>
                  </a:lnTo>
                  <a:lnTo>
                    <a:pt x="37" y="397"/>
                  </a:lnTo>
                  <a:lnTo>
                    <a:pt x="60" y="402"/>
                  </a:lnTo>
                  <a:lnTo>
                    <a:pt x="84" y="397"/>
                  </a:lnTo>
                  <a:lnTo>
                    <a:pt x="103" y="384"/>
                  </a:lnTo>
                  <a:lnTo>
                    <a:pt x="116" y="365"/>
                  </a:lnTo>
                  <a:lnTo>
                    <a:pt x="120" y="342"/>
                  </a:lnTo>
                  <a:close/>
                  <a:moveTo>
                    <a:pt x="120" y="102"/>
                  </a:moveTo>
                  <a:lnTo>
                    <a:pt x="116" y="78"/>
                  </a:lnTo>
                  <a:lnTo>
                    <a:pt x="103" y="59"/>
                  </a:lnTo>
                  <a:lnTo>
                    <a:pt x="84" y="46"/>
                  </a:lnTo>
                  <a:lnTo>
                    <a:pt x="60" y="42"/>
                  </a:lnTo>
                  <a:lnTo>
                    <a:pt x="37" y="46"/>
                  </a:lnTo>
                  <a:lnTo>
                    <a:pt x="18" y="59"/>
                  </a:lnTo>
                  <a:lnTo>
                    <a:pt x="5" y="78"/>
                  </a:lnTo>
                  <a:lnTo>
                    <a:pt x="0" y="102"/>
                  </a:lnTo>
                  <a:lnTo>
                    <a:pt x="5" y="125"/>
                  </a:lnTo>
                  <a:lnTo>
                    <a:pt x="18" y="144"/>
                  </a:lnTo>
                  <a:lnTo>
                    <a:pt x="37" y="157"/>
                  </a:lnTo>
                  <a:lnTo>
                    <a:pt x="60" y="162"/>
                  </a:lnTo>
                  <a:lnTo>
                    <a:pt x="84" y="157"/>
                  </a:lnTo>
                  <a:lnTo>
                    <a:pt x="103" y="144"/>
                  </a:lnTo>
                  <a:lnTo>
                    <a:pt x="116" y="125"/>
                  </a:lnTo>
                  <a:lnTo>
                    <a:pt x="120" y="102"/>
                  </a:lnTo>
                  <a:close/>
                  <a:moveTo>
                    <a:pt x="319" y="60"/>
                  </a:moveTo>
                  <a:lnTo>
                    <a:pt x="315" y="37"/>
                  </a:lnTo>
                  <a:lnTo>
                    <a:pt x="302" y="18"/>
                  </a:lnTo>
                  <a:lnTo>
                    <a:pt x="282" y="5"/>
                  </a:lnTo>
                  <a:lnTo>
                    <a:pt x="259" y="0"/>
                  </a:lnTo>
                  <a:lnTo>
                    <a:pt x="236" y="5"/>
                  </a:lnTo>
                  <a:lnTo>
                    <a:pt x="217" y="18"/>
                  </a:lnTo>
                  <a:lnTo>
                    <a:pt x="204" y="37"/>
                  </a:lnTo>
                  <a:lnTo>
                    <a:pt x="199" y="60"/>
                  </a:lnTo>
                  <a:lnTo>
                    <a:pt x="204" y="83"/>
                  </a:lnTo>
                  <a:lnTo>
                    <a:pt x="217" y="102"/>
                  </a:lnTo>
                  <a:lnTo>
                    <a:pt x="236" y="115"/>
                  </a:lnTo>
                  <a:lnTo>
                    <a:pt x="259" y="120"/>
                  </a:lnTo>
                  <a:lnTo>
                    <a:pt x="282" y="115"/>
                  </a:lnTo>
                  <a:lnTo>
                    <a:pt x="302" y="102"/>
                  </a:lnTo>
                  <a:lnTo>
                    <a:pt x="315" y="83"/>
                  </a:lnTo>
                  <a:lnTo>
                    <a:pt x="319" y="60"/>
                  </a:lnTo>
                  <a:close/>
                  <a:moveTo>
                    <a:pt x="559" y="60"/>
                  </a:moveTo>
                  <a:lnTo>
                    <a:pt x="555" y="37"/>
                  </a:lnTo>
                  <a:lnTo>
                    <a:pt x="542" y="18"/>
                  </a:lnTo>
                  <a:lnTo>
                    <a:pt x="523" y="5"/>
                  </a:lnTo>
                  <a:lnTo>
                    <a:pt x="499" y="0"/>
                  </a:lnTo>
                  <a:lnTo>
                    <a:pt x="476" y="5"/>
                  </a:lnTo>
                  <a:lnTo>
                    <a:pt x="457" y="18"/>
                  </a:lnTo>
                  <a:lnTo>
                    <a:pt x="444" y="37"/>
                  </a:lnTo>
                  <a:lnTo>
                    <a:pt x="439" y="60"/>
                  </a:lnTo>
                  <a:lnTo>
                    <a:pt x="444" y="83"/>
                  </a:lnTo>
                  <a:lnTo>
                    <a:pt x="457" y="102"/>
                  </a:lnTo>
                  <a:lnTo>
                    <a:pt x="476" y="115"/>
                  </a:lnTo>
                  <a:lnTo>
                    <a:pt x="499" y="120"/>
                  </a:lnTo>
                  <a:lnTo>
                    <a:pt x="523" y="115"/>
                  </a:lnTo>
                  <a:lnTo>
                    <a:pt x="542" y="102"/>
                  </a:lnTo>
                  <a:lnTo>
                    <a:pt x="555" y="83"/>
                  </a:lnTo>
                  <a:lnTo>
                    <a:pt x="559" y="60"/>
                  </a:lnTo>
                  <a:close/>
                  <a:moveTo>
                    <a:pt x="799" y="60"/>
                  </a:moveTo>
                  <a:lnTo>
                    <a:pt x="795" y="37"/>
                  </a:lnTo>
                  <a:lnTo>
                    <a:pt x="782" y="18"/>
                  </a:lnTo>
                  <a:lnTo>
                    <a:pt x="763" y="5"/>
                  </a:lnTo>
                  <a:lnTo>
                    <a:pt x="739" y="0"/>
                  </a:lnTo>
                  <a:lnTo>
                    <a:pt x="716" y="5"/>
                  </a:lnTo>
                  <a:lnTo>
                    <a:pt x="697" y="18"/>
                  </a:lnTo>
                  <a:lnTo>
                    <a:pt x="684" y="37"/>
                  </a:lnTo>
                  <a:lnTo>
                    <a:pt x="679" y="60"/>
                  </a:lnTo>
                  <a:lnTo>
                    <a:pt x="684" y="83"/>
                  </a:lnTo>
                  <a:lnTo>
                    <a:pt x="697" y="102"/>
                  </a:lnTo>
                  <a:lnTo>
                    <a:pt x="716" y="115"/>
                  </a:lnTo>
                  <a:lnTo>
                    <a:pt x="739" y="120"/>
                  </a:lnTo>
                  <a:lnTo>
                    <a:pt x="763" y="115"/>
                  </a:lnTo>
                  <a:lnTo>
                    <a:pt x="782" y="102"/>
                  </a:lnTo>
                  <a:lnTo>
                    <a:pt x="795" y="83"/>
                  </a:lnTo>
                  <a:lnTo>
                    <a:pt x="799" y="60"/>
                  </a:lnTo>
                  <a:close/>
                  <a:moveTo>
                    <a:pt x="1039" y="60"/>
                  </a:moveTo>
                  <a:lnTo>
                    <a:pt x="1035" y="37"/>
                  </a:lnTo>
                  <a:lnTo>
                    <a:pt x="1022" y="18"/>
                  </a:lnTo>
                  <a:lnTo>
                    <a:pt x="1003" y="5"/>
                  </a:lnTo>
                  <a:lnTo>
                    <a:pt x="979" y="0"/>
                  </a:lnTo>
                  <a:lnTo>
                    <a:pt x="956" y="5"/>
                  </a:lnTo>
                  <a:lnTo>
                    <a:pt x="937" y="18"/>
                  </a:lnTo>
                  <a:lnTo>
                    <a:pt x="924" y="37"/>
                  </a:lnTo>
                  <a:lnTo>
                    <a:pt x="919" y="60"/>
                  </a:lnTo>
                  <a:lnTo>
                    <a:pt x="924" y="83"/>
                  </a:lnTo>
                  <a:lnTo>
                    <a:pt x="937" y="102"/>
                  </a:lnTo>
                  <a:lnTo>
                    <a:pt x="956" y="115"/>
                  </a:lnTo>
                  <a:lnTo>
                    <a:pt x="979" y="120"/>
                  </a:lnTo>
                  <a:lnTo>
                    <a:pt x="1003" y="115"/>
                  </a:lnTo>
                  <a:lnTo>
                    <a:pt x="1022" y="102"/>
                  </a:lnTo>
                  <a:lnTo>
                    <a:pt x="1035" y="83"/>
                  </a:lnTo>
                  <a:lnTo>
                    <a:pt x="1039" y="60"/>
                  </a:lnTo>
                  <a:close/>
                  <a:moveTo>
                    <a:pt x="1279" y="60"/>
                  </a:moveTo>
                  <a:lnTo>
                    <a:pt x="1275" y="37"/>
                  </a:lnTo>
                  <a:lnTo>
                    <a:pt x="1262" y="18"/>
                  </a:lnTo>
                  <a:lnTo>
                    <a:pt x="1243" y="5"/>
                  </a:lnTo>
                  <a:lnTo>
                    <a:pt x="1219" y="0"/>
                  </a:lnTo>
                  <a:lnTo>
                    <a:pt x="1196" y="5"/>
                  </a:lnTo>
                  <a:lnTo>
                    <a:pt x="1177" y="18"/>
                  </a:lnTo>
                  <a:lnTo>
                    <a:pt x="1164" y="37"/>
                  </a:lnTo>
                  <a:lnTo>
                    <a:pt x="1159" y="60"/>
                  </a:lnTo>
                  <a:lnTo>
                    <a:pt x="1164" y="83"/>
                  </a:lnTo>
                  <a:lnTo>
                    <a:pt x="1177" y="102"/>
                  </a:lnTo>
                  <a:lnTo>
                    <a:pt x="1196" y="115"/>
                  </a:lnTo>
                  <a:lnTo>
                    <a:pt x="1219" y="120"/>
                  </a:lnTo>
                  <a:lnTo>
                    <a:pt x="1243" y="115"/>
                  </a:lnTo>
                  <a:lnTo>
                    <a:pt x="1262" y="102"/>
                  </a:lnTo>
                  <a:lnTo>
                    <a:pt x="1275" y="83"/>
                  </a:lnTo>
                  <a:lnTo>
                    <a:pt x="1279" y="60"/>
                  </a:lnTo>
                  <a:close/>
                  <a:moveTo>
                    <a:pt x="1519" y="60"/>
                  </a:moveTo>
                  <a:lnTo>
                    <a:pt x="1515" y="37"/>
                  </a:lnTo>
                  <a:lnTo>
                    <a:pt x="1502" y="18"/>
                  </a:lnTo>
                  <a:lnTo>
                    <a:pt x="1483" y="5"/>
                  </a:lnTo>
                  <a:lnTo>
                    <a:pt x="1459" y="0"/>
                  </a:lnTo>
                  <a:lnTo>
                    <a:pt x="1436" y="5"/>
                  </a:lnTo>
                  <a:lnTo>
                    <a:pt x="1417" y="18"/>
                  </a:lnTo>
                  <a:lnTo>
                    <a:pt x="1404" y="37"/>
                  </a:lnTo>
                  <a:lnTo>
                    <a:pt x="1399" y="60"/>
                  </a:lnTo>
                  <a:lnTo>
                    <a:pt x="1404" y="83"/>
                  </a:lnTo>
                  <a:lnTo>
                    <a:pt x="1417" y="102"/>
                  </a:lnTo>
                  <a:lnTo>
                    <a:pt x="1436" y="115"/>
                  </a:lnTo>
                  <a:lnTo>
                    <a:pt x="1459" y="120"/>
                  </a:lnTo>
                  <a:lnTo>
                    <a:pt x="1483" y="115"/>
                  </a:lnTo>
                  <a:lnTo>
                    <a:pt x="1502" y="102"/>
                  </a:lnTo>
                  <a:lnTo>
                    <a:pt x="1515" y="83"/>
                  </a:lnTo>
                  <a:lnTo>
                    <a:pt x="1519" y="60"/>
                  </a:lnTo>
                  <a:close/>
                  <a:moveTo>
                    <a:pt x="1759" y="60"/>
                  </a:moveTo>
                  <a:lnTo>
                    <a:pt x="1755" y="37"/>
                  </a:lnTo>
                  <a:lnTo>
                    <a:pt x="1742" y="18"/>
                  </a:lnTo>
                  <a:lnTo>
                    <a:pt x="1723" y="5"/>
                  </a:lnTo>
                  <a:lnTo>
                    <a:pt x="1699" y="0"/>
                  </a:lnTo>
                  <a:lnTo>
                    <a:pt x="1676" y="5"/>
                  </a:lnTo>
                  <a:lnTo>
                    <a:pt x="1657" y="18"/>
                  </a:lnTo>
                  <a:lnTo>
                    <a:pt x="1644" y="37"/>
                  </a:lnTo>
                  <a:lnTo>
                    <a:pt x="1639" y="60"/>
                  </a:lnTo>
                  <a:lnTo>
                    <a:pt x="1644" y="83"/>
                  </a:lnTo>
                  <a:lnTo>
                    <a:pt x="1657" y="102"/>
                  </a:lnTo>
                  <a:lnTo>
                    <a:pt x="1676" y="115"/>
                  </a:lnTo>
                  <a:lnTo>
                    <a:pt x="1699" y="120"/>
                  </a:lnTo>
                  <a:lnTo>
                    <a:pt x="1723" y="115"/>
                  </a:lnTo>
                  <a:lnTo>
                    <a:pt x="1742" y="102"/>
                  </a:lnTo>
                  <a:lnTo>
                    <a:pt x="1755" y="83"/>
                  </a:lnTo>
                  <a:lnTo>
                    <a:pt x="1759" y="60"/>
                  </a:lnTo>
                  <a:close/>
                  <a:moveTo>
                    <a:pt x="2001" y="60"/>
                  </a:moveTo>
                  <a:lnTo>
                    <a:pt x="1996" y="37"/>
                  </a:lnTo>
                  <a:lnTo>
                    <a:pt x="1983" y="18"/>
                  </a:lnTo>
                  <a:lnTo>
                    <a:pt x="1964" y="5"/>
                  </a:lnTo>
                  <a:lnTo>
                    <a:pt x="1941" y="0"/>
                  </a:lnTo>
                  <a:lnTo>
                    <a:pt x="1939" y="0"/>
                  </a:lnTo>
                  <a:lnTo>
                    <a:pt x="1916" y="5"/>
                  </a:lnTo>
                  <a:lnTo>
                    <a:pt x="1897" y="18"/>
                  </a:lnTo>
                  <a:lnTo>
                    <a:pt x="1884" y="37"/>
                  </a:lnTo>
                  <a:lnTo>
                    <a:pt x="1879" y="60"/>
                  </a:lnTo>
                  <a:lnTo>
                    <a:pt x="1884" y="83"/>
                  </a:lnTo>
                  <a:lnTo>
                    <a:pt x="1897" y="102"/>
                  </a:lnTo>
                  <a:lnTo>
                    <a:pt x="1916" y="115"/>
                  </a:lnTo>
                  <a:lnTo>
                    <a:pt x="1939" y="120"/>
                  </a:lnTo>
                  <a:lnTo>
                    <a:pt x="1941" y="120"/>
                  </a:lnTo>
                  <a:lnTo>
                    <a:pt x="1964" y="115"/>
                  </a:lnTo>
                  <a:lnTo>
                    <a:pt x="1983" y="102"/>
                  </a:lnTo>
                  <a:lnTo>
                    <a:pt x="1996" y="83"/>
                  </a:lnTo>
                  <a:lnTo>
                    <a:pt x="2001" y="60"/>
                  </a:lnTo>
                  <a:close/>
                  <a:moveTo>
                    <a:pt x="2241" y="60"/>
                  </a:moveTo>
                  <a:lnTo>
                    <a:pt x="2236" y="37"/>
                  </a:lnTo>
                  <a:lnTo>
                    <a:pt x="2223" y="18"/>
                  </a:lnTo>
                  <a:lnTo>
                    <a:pt x="2204" y="5"/>
                  </a:lnTo>
                  <a:lnTo>
                    <a:pt x="2181" y="0"/>
                  </a:lnTo>
                  <a:lnTo>
                    <a:pt x="2157" y="5"/>
                  </a:lnTo>
                  <a:lnTo>
                    <a:pt x="2138" y="18"/>
                  </a:lnTo>
                  <a:lnTo>
                    <a:pt x="2125" y="37"/>
                  </a:lnTo>
                  <a:lnTo>
                    <a:pt x="2121" y="60"/>
                  </a:lnTo>
                  <a:lnTo>
                    <a:pt x="2125" y="83"/>
                  </a:lnTo>
                  <a:lnTo>
                    <a:pt x="2138" y="102"/>
                  </a:lnTo>
                  <a:lnTo>
                    <a:pt x="2157" y="115"/>
                  </a:lnTo>
                  <a:lnTo>
                    <a:pt x="2181" y="120"/>
                  </a:lnTo>
                  <a:lnTo>
                    <a:pt x="2204" y="115"/>
                  </a:lnTo>
                  <a:lnTo>
                    <a:pt x="2223" y="102"/>
                  </a:lnTo>
                  <a:lnTo>
                    <a:pt x="2236" y="83"/>
                  </a:lnTo>
                  <a:lnTo>
                    <a:pt x="2241" y="60"/>
                  </a:lnTo>
                  <a:close/>
                  <a:moveTo>
                    <a:pt x="2481" y="60"/>
                  </a:moveTo>
                  <a:lnTo>
                    <a:pt x="2476" y="37"/>
                  </a:lnTo>
                  <a:lnTo>
                    <a:pt x="2463" y="18"/>
                  </a:lnTo>
                  <a:lnTo>
                    <a:pt x="2444" y="5"/>
                  </a:lnTo>
                  <a:lnTo>
                    <a:pt x="2421" y="0"/>
                  </a:lnTo>
                  <a:lnTo>
                    <a:pt x="2397" y="5"/>
                  </a:lnTo>
                  <a:lnTo>
                    <a:pt x="2378" y="18"/>
                  </a:lnTo>
                  <a:lnTo>
                    <a:pt x="2365" y="37"/>
                  </a:lnTo>
                  <a:lnTo>
                    <a:pt x="2361" y="60"/>
                  </a:lnTo>
                  <a:lnTo>
                    <a:pt x="2365" y="83"/>
                  </a:lnTo>
                  <a:lnTo>
                    <a:pt x="2378" y="102"/>
                  </a:lnTo>
                  <a:lnTo>
                    <a:pt x="2397" y="115"/>
                  </a:lnTo>
                  <a:lnTo>
                    <a:pt x="2421" y="120"/>
                  </a:lnTo>
                  <a:lnTo>
                    <a:pt x="2444" y="115"/>
                  </a:lnTo>
                  <a:lnTo>
                    <a:pt x="2463" y="102"/>
                  </a:lnTo>
                  <a:lnTo>
                    <a:pt x="2476" y="83"/>
                  </a:lnTo>
                  <a:lnTo>
                    <a:pt x="2481" y="60"/>
                  </a:lnTo>
                  <a:close/>
                  <a:moveTo>
                    <a:pt x="2721" y="60"/>
                  </a:moveTo>
                  <a:lnTo>
                    <a:pt x="2716" y="37"/>
                  </a:lnTo>
                  <a:lnTo>
                    <a:pt x="2703" y="18"/>
                  </a:lnTo>
                  <a:lnTo>
                    <a:pt x="2684" y="5"/>
                  </a:lnTo>
                  <a:lnTo>
                    <a:pt x="2661" y="0"/>
                  </a:lnTo>
                  <a:lnTo>
                    <a:pt x="2637" y="5"/>
                  </a:lnTo>
                  <a:lnTo>
                    <a:pt x="2618" y="18"/>
                  </a:lnTo>
                  <a:lnTo>
                    <a:pt x="2605" y="37"/>
                  </a:lnTo>
                  <a:lnTo>
                    <a:pt x="2601" y="60"/>
                  </a:lnTo>
                  <a:lnTo>
                    <a:pt x="2605" y="83"/>
                  </a:lnTo>
                  <a:lnTo>
                    <a:pt x="2618" y="102"/>
                  </a:lnTo>
                  <a:lnTo>
                    <a:pt x="2637" y="115"/>
                  </a:lnTo>
                  <a:lnTo>
                    <a:pt x="2661" y="120"/>
                  </a:lnTo>
                  <a:lnTo>
                    <a:pt x="2684" y="115"/>
                  </a:lnTo>
                  <a:lnTo>
                    <a:pt x="2703" y="102"/>
                  </a:lnTo>
                  <a:lnTo>
                    <a:pt x="2716" y="83"/>
                  </a:lnTo>
                  <a:lnTo>
                    <a:pt x="2721" y="60"/>
                  </a:lnTo>
                  <a:close/>
                  <a:moveTo>
                    <a:pt x="2961" y="60"/>
                  </a:moveTo>
                  <a:lnTo>
                    <a:pt x="2956" y="37"/>
                  </a:lnTo>
                  <a:lnTo>
                    <a:pt x="2943" y="18"/>
                  </a:lnTo>
                  <a:lnTo>
                    <a:pt x="2924" y="5"/>
                  </a:lnTo>
                  <a:lnTo>
                    <a:pt x="2901" y="0"/>
                  </a:lnTo>
                  <a:lnTo>
                    <a:pt x="2877" y="5"/>
                  </a:lnTo>
                  <a:lnTo>
                    <a:pt x="2858" y="18"/>
                  </a:lnTo>
                  <a:lnTo>
                    <a:pt x="2845" y="37"/>
                  </a:lnTo>
                  <a:lnTo>
                    <a:pt x="2841" y="60"/>
                  </a:lnTo>
                  <a:lnTo>
                    <a:pt x="2845" y="83"/>
                  </a:lnTo>
                  <a:lnTo>
                    <a:pt x="2858" y="102"/>
                  </a:lnTo>
                  <a:lnTo>
                    <a:pt x="2877" y="115"/>
                  </a:lnTo>
                  <a:lnTo>
                    <a:pt x="2901" y="120"/>
                  </a:lnTo>
                  <a:lnTo>
                    <a:pt x="2924" y="115"/>
                  </a:lnTo>
                  <a:lnTo>
                    <a:pt x="2943" y="102"/>
                  </a:lnTo>
                  <a:lnTo>
                    <a:pt x="2956" y="83"/>
                  </a:lnTo>
                  <a:lnTo>
                    <a:pt x="2961" y="60"/>
                  </a:lnTo>
                  <a:close/>
                  <a:moveTo>
                    <a:pt x="3201" y="60"/>
                  </a:moveTo>
                  <a:lnTo>
                    <a:pt x="3196" y="37"/>
                  </a:lnTo>
                  <a:lnTo>
                    <a:pt x="3183" y="18"/>
                  </a:lnTo>
                  <a:lnTo>
                    <a:pt x="3164" y="5"/>
                  </a:lnTo>
                  <a:lnTo>
                    <a:pt x="3141" y="0"/>
                  </a:lnTo>
                  <a:lnTo>
                    <a:pt x="3117" y="5"/>
                  </a:lnTo>
                  <a:lnTo>
                    <a:pt x="3098" y="18"/>
                  </a:lnTo>
                  <a:lnTo>
                    <a:pt x="3085" y="37"/>
                  </a:lnTo>
                  <a:lnTo>
                    <a:pt x="3081" y="60"/>
                  </a:lnTo>
                  <a:lnTo>
                    <a:pt x="3085" y="83"/>
                  </a:lnTo>
                  <a:lnTo>
                    <a:pt x="3098" y="102"/>
                  </a:lnTo>
                  <a:lnTo>
                    <a:pt x="3117" y="115"/>
                  </a:lnTo>
                  <a:lnTo>
                    <a:pt x="3141" y="120"/>
                  </a:lnTo>
                  <a:lnTo>
                    <a:pt x="3164" y="115"/>
                  </a:lnTo>
                  <a:lnTo>
                    <a:pt x="3183" y="102"/>
                  </a:lnTo>
                  <a:lnTo>
                    <a:pt x="3196" y="83"/>
                  </a:lnTo>
                  <a:lnTo>
                    <a:pt x="3201" y="60"/>
                  </a:lnTo>
                  <a:close/>
                  <a:moveTo>
                    <a:pt x="3441" y="60"/>
                  </a:moveTo>
                  <a:lnTo>
                    <a:pt x="3436" y="37"/>
                  </a:lnTo>
                  <a:lnTo>
                    <a:pt x="3423" y="18"/>
                  </a:lnTo>
                  <a:lnTo>
                    <a:pt x="3404" y="5"/>
                  </a:lnTo>
                  <a:lnTo>
                    <a:pt x="3381" y="0"/>
                  </a:lnTo>
                  <a:lnTo>
                    <a:pt x="3357" y="5"/>
                  </a:lnTo>
                  <a:lnTo>
                    <a:pt x="3338" y="18"/>
                  </a:lnTo>
                  <a:lnTo>
                    <a:pt x="3325" y="37"/>
                  </a:lnTo>
                  <a:lnTo>
                    <a:pt x="3321" y="60"/>
                  </a:lnTo>
                  <a:lnTo>
                    <a:pt x="3325" y="83"/>
                  </a:lnTo>
                  <a:lnTo>
                    <a:pt x="3338" y="102"/>
                  </a:lnTo>
                  <a:lnTo>
                    <a:pt x="3357" y="115"/>
                  </a:lnTo>
                  <a:lnTo>
                    <a:pt x="3381" y="120"/>
                  </a:lnTo>
                  <a:lnTo>
                    <a:pt x="3404" y="115"/>
                  </a:lnTo>
                  <a:lnTo>
                    <a:pt x="3423" y="102"/>
                  </a:lnTo>
                  <a:lnTo>
                    <a:pt x="3436" y="83"/>
                  </a:lnTo>
                  <a:lnTo>
                    <a:pt x="3441" y="60"/>
                  </a:lnTo>
                  <a:close/>
                  <a:moveTo>
                    <a:pt x="3681" y="60"/>
                  </a:moveTo>
                  <a:lnTo>
                    <a:pt x="3676" y="37"/>
                  </a:lnTo>
                  <a:lnTo>
                    <a:pt x="3663" y="18"/>
                  </a:lnTo>
                  <a:lnTo>
                    <a:pt x="3644" y="5"/>
                  </a:lnTo>
                  <a:lnTo>
                    <a:pt x="3621" y="0"/>
                  </a:lnTo>
                  <a:lnTo>
                    <a:pt x="3598" y="5"/>
                  </a:lnTo>
                  <a:lnTo>
                    <a:pt x="3578" y="18"/>
                  </a:lnTo>
                  <a:lnTo>
                    <a:pt x="3565" y="37"/>
                  </a:lnTo>
                  <a:lnTo>
                    <a:pt x="3561" y="60"/>
                  </a:lnTo>
                  <a:lnTo>
                    <a:pt x="3565" y="83"/>
                  </a:lnTo>
                  <a:lnTo>
                    <a:pt x="3578" y="102"/>
                  </a:lnTo>
                  <a:lnTo>
                    <a:pt x="3598" y="115"/>
                  </a:lnTo>
                  <a:lnTo>
                    <a:pt x="3621" y="120"/>
                  </a:lnTo>
                  <a:lnTo>
                    <a:pt x="3644" y="115"/>
                  </a:lnTo>
                  <a:lnTo>
                    <a:pt x="3663" y="102"/>
                  </a:lnTo>
                  <a:lnTo>
                    <a:pt x="3676" y="83"/>
                  </a:lnTo>
                  <a:lnTo>
                    <a:pt x="3681" y="60"/>
                  </a:lnTo>
                  <a:close/>
                  <a:moveTo>
                    <a:pt x="3921" y="60"/>
                  </a:moveTo>
                  <a:lnTo>
                    <a:pt x="3916" y="37"/>
                  </a:lnTo>
                  <a:lnTo>
                    <a:pt x="3903" y="18"/>
                  </a:lnTo>
                  <a:lnTo>
                    <a:pt x="3884" y="5"/>
                  </a:lnTo>
                  <a:lnTo>
                    <a:pt x="3861" y="0"/>
                  </a:lnTo>
                  <a:lnTo>
                    <a:pt x="3838" y="5"/>
                  </a:lnTo>
                  <a:lnTo>
                    <a:pt x="3818" y="18"/>
                  </a:lnTo>
                  <a:lnTo>
                    <a:pt x="3805" y="37"/>
                  </a:lnTo>
                  <a:lnTo>
                    <a:pt x="3801" y="60"/>
                  </a:lnTo>
                  <a:lnTo>
                    <a:pt x="3805" y="83"/>
                  </a:lnTo>
                  <a:lnTo>
                    <a:pt x="3818" y="102"/>
                  </a:lnTo>
                  <a:lnTo>
                    <a:pt x="3838" y="115"/>
                  </a:lnTo>
                  <a:lnTo>
                    <a:pt x="3861" y="120"/>
                  </a:lnTo>
                  <a:lnTo>
                    <a:pt x="3884" y="115"/>
                  </a:lnTo>
                  <a:lnTo>
                    <a:pt x="3903" y="102"/>
                  </a:lnTo>
                  <a:lnTo>
                    <a:pt x="3916" y="83"/>
                  </a:lnTo>
                  <a:lnTo>
                    <a:pt x="3921" y="60"/>
                  </a:lnTo>
                  <a:close/>
                  <a:moveTo>
                    <a:pt x="4161" y="60"/>
                  </a:moveTo>
                  <a:lnTo>
                    <a:pt x="4156" y="37"/>
                  </a:lnTo>
                  <a:lnTo>
                    <a:pt x="4143" y="18"/>
                  </a:lnTo>
                  <a:lnTo>
                    <a:pt x="4124" y="5"/>
                  </a:lnTo>
                  <a:lnTo>
                    <a:pt x="4101" y="0"/>
                  </a:lnTo>
                  <a:lnTo>
                    <a:pt x="4078" y="5"/>
                  </a:lnTo>
                  <a:lnTo>
                    <a:pt x="4058" y="18"/>
                  </a:lnTo>
                  <a:lnTo>
                    <a:pt x="4045" y="37"/>
                  </a:lnTo>
                  <a:lnTo>
                    <a:pt x="4041" y="60"/>
                  </a:lnTo>
                  <a:lnTo>
                    <a:pt x="4045" y="83"/>
                  </a:lnTo>
                  <a:lnTo>
                    <a:pt x="4058" y="102"/>
                  </a:lnTo>
                  <a:lnTo>
                    <a:pt x="4078" y="115"/>
                  </a:lnTo>
                  <a:lnTo>
                    <a:pt x="4101" y="120"/>
                  </a:lnTo>
                  <a:lnTo>
                    <a:pt x="4124" y="115"/>
                  </a:lnTo>
                  <a:lnTo>
                    <a:pt x="4143" y="102"/>
                  </a:lnTo>
                  <a:lnTo>
                    <a:pt x="4156" y="83"/>
                  </a:lnTo>
                  <a:lnTo>
                    <a:pt x="4161" y="60"/>
                  </a:lnTo>
                  <a:close/>
                  <a:moveTo>
                    <a:pt x="4402" y="60"/>
                  </a:moveTo>
                  <a:lnTo>
                    <a:pt x="4397" y="37"/>
                  </a:lnTo>
                  <a:lnTo>
                    <a:pt x="4384" y="18"/>
                  </a:lnTo>
                  <a:lnTo>
                    <a:pt x="4365" y="5"/>
                  </a:lnTo>
                  <a:lnTo>
                    <a:pt x="4342" y="0"/>
                  </a:lnTo>
                  <a:lnTo>
                    <a:pt x="4341" y="0"/>
                  </a:lnTo>
                  <a:lnTo>
                    <a:pt x="4318" y="5"/>
                  </a:lnTo>
                  <a:lnTo>
                    <a:pt x="4298" y="18"/>
                  </a:lnTo>
                  <a:lnTo>
                    <a:pt x="4285" y="37"/>
                  </a:lnTo>
                  <a:lnTo>
                    <a:pt x="4281" y="60"/>
                  </a:lnTo>
                  <a:lnTo>
                    <a:pt x="4285" y="83"/>
                  </a:lnTo>
                  <a:lnTo>
                    <a:pt x="4298" y="102"/>
                  </a:lnTo>
                  <a:lnTo>
                    <a:pt x="4318" y="115"/>
                  </a:lnTo>
                  <a:lnTo>
                    <a:pt x="4341" y="120"/>
                  </a:lnTo>
                  <a:lnTo>
                    <a:pt x="4342" y="120"/>
                  </a:lnTo>
                  <a:lnTo>
                    <a:pt x="4365" y="115"/>
                  </a:lnTo>
                  <a:lnTo>
                    <a:pt x="4384" y="102"/>
                  </a:lnTo>
                  <a:lnTo>
                    <a:pt x="4397" y="83"/>
                  </a:lnTo>
                  <a:lnTo>
                    <a:pt x="4402" y="60"/>
                  </a:lnTo>
                  <a:close/>
                  <a:moveTo>
                    <a:pt x="4642" y="60"/>
                  </a:moveTo>
                  <a:lnTo>
                    <a:pt x="4637" y="37"/>
                  </a:lnTo>
                  <a:lnTo>
                    <a:pt x="4624" y="18"/>
                  </a:lnTo>
                  <a:lnTo>
                    <a:pt x="4605" y="5"/>
                  </a:lnTo>
                  <a:lnTo>
                    <a:pt x="4582" y="0"/>
                  </a:lnTo>
                  <a:lnTo>
                    <a:pt x="4558" y="5"/>
                  </a:lnTo>
                  <a:lnTo>
                    <a:pt x="4539" y="18"/>
                  </a:lnTo>
                  <a:lnTo>
                    <a:pt x="4526" y="37"/>
                  </a:lnTo>
                  <a:lnTo>
                    <a:pt x="4522" y="60"/>
                  </a:lnTo>
                  <a:lnTo>
                    <a:pt x="4526" y="83"/>
                  </a:lnTo>
                  <a:lnTo>
                    <a:pt x="4539" y="102"/>
                  </a:lnTo>
                  <a:lnTo>
                    <a:pt x="4558" y="115"/>
                  </a:lnTo>
                  <a:lnTo>
                    <a:pt x="4582" y="120"/>
                  </a:lnTo>
                  <a:lnTo>
                    <a:pt x="4605" y="115"/>
                  </a:lnTo>
                  <a:lnTo>
                    <a:pt x="4624" y="102"/>
                  </a:lnTo>
                  <a:lnTo>
                    <a:pt x="4637" y="83"/>
                  </a:lnTo>
                  <a:lnTo>
                    <a:pt x="4642" y="60"/>
                  </a:lnTo>
                  <a:close/>
                  <a:moveTo>
                    <a:pt x="4882" y="60"/>
                  </a:moveTo>
                  <a:lnTo>
                    <a:pt x="4877" y="37"/>
                  </a:lnTo>
                  <a:lnTo>
                    <a:pt x="4864" y="18"/>
                  </a:lnTo>
                  <a:lnTo>
                    <a:pt x="4845" y="5"/>
                  </a:lnTo>
                  <a:lnTo>
                    <a:pt x="4822" y="0"/>
                  </a:lnTo>
                  <a:lnTo>
                    <a:pt x="4798" y="5"/>
                  </a:lnTo>
                  <a:lnTo>
                    <a:pt x="4779" y="18"/>
                  </a:lnTo>
                  <a:lnTo>
                    <a:pt x="4766" y="37"/>
                  </a:lnTo>
                  <a:lnTo>
                    <a:pt x="4762" y="60"/>
                  </a:lnTo>
                  <a:lnTo>
                    <a:pt x="4766" y="83"/>
                  </a:lnTo>
                  <a:lnTo>
                    <a:pt x="4779" y="102"/>
                  </a:lnTo>
                  <a:lnTo>
                    <a:pt x="4798" y="115"/>
                  </a:lnTo>
                  <a:lnTo>
                    <a:pt x="4822" y="120"/>
                  </a:lnTo>
                  <a:lnTo>
                    <a:pt x="4845" y="115"/>
                  </a:lnTo>
                  <a:lnTo>
                    <a:pt x="4864" y="102"/>
                  </a:lnTo>
                  <a:lnTo>
                    <a:pt x="4877" y="83"/>
                  </a:lnTo>
                  <a:lnTo>
                    <a:pt x="4882" y="60"/>
                  </a:lnTo>
                  <a:close/>
                  <a:moveTo>
                    <a:pt x="5122" y="60"/>
                  </a:moveTo>
                  <a:lnTo>
                    <a:pt x="5117" y="37"/>
                  </a:lnTo>
                  <a:lnTo>
                    <a:pt x="5104" y="18"/>
                  </a:lnTo>
                  <a:lnTo>
                    <a:pt x="5085" y="5"/>
                  </a:lnTo>
                  <a:lnTo>
                    <a:pt x="5062" y="0"/>
                  </a:lnTo>
                  <a:lnTo>
                    <a:pt x="5038" y="5"/>
                  </a:lnTo>
                  <a:lnTo>
                    <a:pt x="5019" y="18"/>
                  </a:lnTo>
                  <a:lnTo>
                    <a:pt x="5006" y="37"/>
                  </a:lnTo>
                  <a:lnTo>
                    <a:pt x="5002" y="60"/>
                  </a:lnTo>
                  <a:lnTo>
                    <a:pt x="5006" y="83"/>
                  </a:lnTo>
                  <a:lnTo>
                    <a:pt x="5019" y="102"/>
                  </a:lnTo>
                  <a:lnTo>
                    <a:pt x="5038" y="115"/>
                  </a:lnTo>
                  <a:lnTo>
                    <a:pt x="5062" y="120"/>
                  </a:lnTo>
                  <a:lnTo>
                    <a:pt x="5085" y="115"/>
                  </a:lnTo>
                  <a:lnTo>
                    <a:pt x="5104" y="102"/>
                  </a:lnTo>
                  <a:lnTo>
                    <a:pt x="5117" y="83"/>
                  </a:lnTo>
                  <a:lnTo>
                    <a:pt x="5122" y="60"/>
                  </a:lnTo>
                  <a:close/>
                  <a:moveTo>
                    <a:pt x="5362" y="60"/>
                  </a:moveTo>
                  <a:lnTo>
                    <a:pt x="5357" y="37"/>
                  </a:lnTo>
                  <a:lnTo>
                    <a:pt x="5344" y="18"/>
                  </a:lnTo>
                  <a:lnTo>
                    <a:pt x="5325" y="5"/>
                  </a:lnTo>
                  <a:lnTo>
                    <a:pt x="5302" y="0"/>
                  </a:lnTo>
                  <a:lnTo>
                    <a:pt x="5278" y="5"/>
                  </a:lnTo>
                  <a:lnTo>
                    <a:pt x="5259" y="18"/>
                  </a:lnTo>
                  <a:lnTo>
                    <a:pt x="5246" y="37"/>
                  </a:lnTo>
                  <a:lnTo>
                    <a:pt x="5242" y="60"/>
                  </a:lnTo>
                  <a:lnTo>
                    <a:pt x="5246" y="83"/>
                  </a:lnTo>
                  <a:lnTo>
                    <a:pt x="5259" y="102"/>
                  </a:lnTo>
                  <a:lnTo>
                    <a:pt x="5278" y="115"/>
                  </a:lnTo>
                  <a:lnTo>
                    <a:pt x="5302" y="120"/>
                  </a:lnTo>
                  <a:lnTo>
                    <a:pt x="5325" y="115"/>
                  </a:lnTo>
                  <a:lnTo>
                    <a:pt x="5344" y="102"/>
                  </a:lnTo>
                  <a:lnTo>
                    <a:pt x="5357" y="83"/>
                  </a:lnTo>
                  <a:lnTo>
                    <a:pt x="5362" y="60"/>
                  </a:lnTo>
                  <a:close/>
                  <a:moveTo>
                    <a:pt x="5602" y="60"/>
                  </a:moveTo>
                  <a:lnTo>
                    <a:pt x="5597" y="37"/>
                  </a:lnTo>
                  <a:lnTo>
                    <a:pt x="5584" y="18"/>
                  </a:lnTo>
                  <a:lnTo>
                    <a:pt x="5565" y="5"/>
                  </a:lnTo>
                  <a:lnTo>
                    <a:pt x="5542" y="0"/>
                  </a:lnTo>
                  <a:lnTo>
                    <a:pt x="5518" y="5"/>
                  </a:lnTo>
                  <a:lnTo>
                    <a:pt x="5499" y="18"/>
                  </a:lnTo>
                  <a:lnTo>
                    <a:pt x="5486" y="37"/>
                  </a:lnTo>
                  <a:lnTo>
                    <a:pt x="5482" y="60"/>
                  </a:lnTo>
                  <a:lnTo>
                    <a:pt x="5486" y="83"/>
                  </a:lnTo>
                  <a:lnTo>
                    <a:pt x="5499" y="102"/>
                  </a:lnTo>
                  <a:lnTo>
                    <a:pt x="5518" y="115"/>
                  </a:lnTo>
                  <a:lnTo>
                    <a:pt x="5542" y="120"/>
                  </a:lnTo>
                  <a:lnTo>
                    <a:pt x="5565" y="115"/>
                  </a:lnTo>
                  <a:lnTo>
                    <a:pt x="5584" y="102"/>
                  </a:lnTo>
                  <a:lnTo>
                    <a:pt x="5597" y="83"/>
                  </a:lnTo>
                  <a:lnTo>
                    <a:pt x="5602" y="60"/>
                  </a:lnTo>
                  <a:close/>
                  <a:moveTo>
                    <a:pt x="5842" y="60"/>
                  </a:moveTo>
                  <a:lnTo>
                    <a:pt x="5837" y="37"/>
                  </a:lnTo>
                  <a:lnTo>
                    <a:pt x="5824" y="18"/>
                  </a:lnTo>
                  <a:lnTo>
                    <a:pt x="5805" y="5"/>
                  </a:lnTo>
                  <a:lnTo>
                    <a:pt x="5782" y="0"/>
                  </a:lnTo>
                  <a:lnTo>
                    <a:pt x="5758" y="5"/>
                  </a:lnTo>
                  <a:lnTo>
                    <a:pt x="5739" y="18"/>
                  </a:lnTo>
                  <a:lnTo>
                    <a:pt x="5726" y="37"/>
                  </a:lnTo>
                  <a:lnTo>
                    <a:pt x="5722" y="60"/>
                  </a:lnTo>
                  <a:lnTo>
                    <a:pt x="5726" y="83"/>
                  </a:lnTo>
                  <a:lnTo>
                    <a:pt x="5739" y="102"/>
                  </a:lnTo>
                  <a:lnTo>
                    <a:pt x="5758" y="115"/>
                  </a:lnTo>
                  <a:lnTo>
                    <a:pt x="5782" y="120"/>
                  </a:lnTo>
                  <a:lnTo>
                    <a:pt x="5805" y="115"/>
                  </a:lnTo>
                  <a:lnTo>
                    <a:pt x="5824" y="102"/>
                  </a:lnTo>
                  <a:lnTo>
                    <a:pt x="5837" y="83"/>
                  </a:lnTo>
                  <a:lnTo>
                    <a:pt x="5842" y="60"/>
                  </a:lnTo>
                  <a:close/>
                  <a:moveTo>
                    <a:pt x="6082" y="60"/>
                  </a:moveTo>
                  <a:lnTo>
                    <a:pt x="6077" y="37"/>
                  </a:lnTo>
                  <a:lnTo>
                    <a:pt x="6064" y="18"/>
                  </a:lnTo>
                  <a:lnTo>
                    <a:pt x="6045" y="5"/>
                  </a:lnTo>
                  <a:lnTo>
                    <a:pt x="6022" y="0"/>
                  </a:lnTo>
                  <a:lnTo>
                    <a:pt x="5999" y="5"/>
                  </a:lnTo>
                  <a:lnTo>
                    <a:pt x="5980" y="18"/>
                  </a:lnTo>
                  <a:lnTo>
                    <a:pt x="5967" y="37"/>
                  </a:lnTo>
                  <a:lnTo>
                    <a:pt x="5962" y="60"/>
                  </a:lnTo>
                  <a:lnTo>
                    <a:pt x="5967" y="83"/>
                  </a:lnTo>
                  <a:lnTo>
                    <a:pt x="5980" y="102"/>
                  </a:lnTo>
                  <a:lnTo>
                    <a:pt x="5999" y="115"/>
                  </a:lnTo>
                  <a:lnTo>
                    <a:pt x="6022" y="120"/>
                  </a:lnTo>
                  <a:lnTo>
                    <a:pt x="6045" y="115"/>
                  </a:lnTo>
                  <a:lnTo>
                    <a:pt x="6064" y="102"/>
                  </a:lnTo>
                  <a:lnTo>
                    <a:pt x="6077" y="83"/>
                  </a:lnTo>
                  <a:lnTo>
                    <a:pt x="6082" y="60"/>
                  </a:lnTo>
                  <a:close/>
                  <a:moveTo>
                    <a:pt x="6322" y="60"/>
                  </a:moveTo>
                  <a:lnTo>
                    <a:pt x="6317" y="37"/>
                  </a:lnTo>
                  <a:lnTo>
                    <a:pt x="6304" y="18"/>
                  </a:lnTo>
                  <a:lnTo>
                    <a:pt x="6285" y="5"/>
                  </a:lnTo>
                  <a:lnTo>
                    <a:pt x="6262" y="0"/>
                  </a:lnTo>
                  <a:lnTo>
                    <a:pt x="6239" y="5"/>
                  </a:lnTo>
                  <a:lnTo>
                    <a:pt x="6220" y="18"/>
                  </a:lnTo>
                  <a:lnTo>
                    <a:pt x="6207" y="37"/>
                  </a:lnTo>
                  <a:lnTo>
                    <a:pt x="6202" y="60"/>
                  </a:lnTo>
                  <a:lnTo>
                    <a:pt x="6207" y="83"/>
                  </a:lnTo>
                  <a:lnTo>
                    <a:pt x="6220" y="102"/>
                  </a:lnTo>
                  <a:lnTo>
                    <a:pt x="6239" y="115"/>
                  </a:lnTo>
                  <a:lnTo>
                    <a:pt x="6262" y="120"/>
                  </a:lnTo>
                  <a:lnTo>
                    <a:pt x="6285" y="115"/>
                  </a:lnTo>
                  <a:lnTo>
                    <a:pt x="6304" y="102"/>
                  </a:lnTo>
                  <a:lnTo>
                    <a:pt x="6317" y="83"/>
                  </a:lnTo>
                  <a:lnTo>
                    <a:pt x="6322" y="60"/>
                  </a:lnTo>
                  <a:close/>
                  <a:moveTo>
                    <a:pt x="6562" y="60"/>
                  </a:moveTo>
                  <a:lnTo>
                    <a:pt x="6557" y="37"/>
                  </a:lnTo>
                  <a:lnTo>
                    <a:pt x="6544" y="18"/>
                  </a:lnTo>
                  <a:lnTo>
                    <a:pt x="6525" y="5"/>
                  </a:lnTo>
                  <a:lnTo>
                    <a:pt x="6502" y="0"/>
                  </a:lnTo>
                  <a:lnTo>
                    <a:pt x="6479" y="5"/>
                  </a:lnTo>
                  <a:lnTo>
                    <a:pt x="6460" y="18"/>
                  </a:lnTo>
                  <a:lnTo>
                    <a:pt x="6447" y="37"/>
                  </a:lnTo>
                  <a:lnTo>
                    <a:pt x="6442" y="60"/>
                  </a:lnTo>
                  <a:lnTo>
                    <a:pt x="6447" y="83"/>
                  </a:lnTo>
                  <a:lnTo>
                    <a:pt x="6460" y="102"/>
                  </a:lnTo>
                  <a:lnTo>
                    <a:pt x="6479" y="115"/>
                  </a:lnTo>
                  <a:lnTo>
                    <a:pt x="6502" y="120"/>
                  </a:lnTo>
                  <a:lnTo>
                    <a:pt x="6525" y="115"/>
                  </a:lnTo>
                  <a:lnTo>
                    <a:pt x="6544" y="102"/>
                  </a:lnTo>
                  <a:lnTo>
                    <a:pt x="6557" y="83"/>
                  </a:lnTo>
                  <a:lnTo>
                    <a:pt x="6562" y="60"/>
                  </a:lnTo>
                  <a:close/>
                  <a:moveTo>
                    <a:pt x="6803" y="60"/>
                  </a:moveTo>
                  <a:lnTo>
                    <a:pt x="6798" y="37"/>
                  </a:lnTo>
                  <a:lnTo>
                    <a:pt x="6785" y="18"/>
                  </a:lnTo>
                  <a:lnTo>
                    <a:pt x="6766" y="5"/>
                  </a:lnTo>
                  <a:lnTo>
                    <a:pt x="6743" y="0"/>
                  </a:lnTo>
                  <a:lnTo>
                    <a:pt x="6742" y="0"/>
                  </a:lnTo>
                  <a:lnTo>
                    <a:pt x="6719" y="5"/>
                  </a:lnTo>
                  <a:lnTo>
                    <a:pt x="6700" y="18"/>
                  </a:lnTo>
                  <a:lnTo>
                    <a:pt x="6687" y="37"/>
                  </a:lnTo>
                  <a:lnTo>
                    <a:pt x="6682" y="60"/>
                  </a:lnTo>
                  <a:lnTo>
                    <a:pt x="6687" y="83"/>
                  </a:lnTo>
                  <a:lnTo>
                    <a:pt x="6700" y="102"/>
                  </a:lnTo>
                  <a:lnTo>
                    <a:pt x="6719" y="115"/>
                  </a:lnTo>
                  <a:lnTo>
                    <a:pt x="6742" y="120"/>
                  </a:lnTo>
                  <a:lnTo>
                    <a:pt x="6743" y="120"/>
                  </a:lnTo>
                  <a:lnTo>
                    <a:pt x="6766" y="115"/>
                  </a:lnTo>
                  <a:lnTo>
                    <a:pt x="6785" y="102"/>
                  </a:lnTo>
                  <a:lnTo>
                    <a:pt x="6798" y="83"/>
                  </a:lnTo>
                  <a:lnTo>
                    <a:pt x="6803" y="60"/>
                  </a:lnTo>
                  <a:close/>
                  <a:moveTo>
                    <a:pt x="7043" y="60"/>
                  </a:moveTo>
                  <a:lnTo>
                    <a:pt x="7038" y="37"/>
                  </a:lnTo>
                  <a:lnTo>
                    <a:pt x="7025" y="18"/>
                  </a:lnTo>
                  <a:lnTo>
                    <a:pt x="7006" y="5"/>
                  </a:lnTo>
                  <a:lnTo>
                    <a:pt x="6983" y="0"/>
                  </a:lnTo>
                  <a:lnTo>
                    <a:pt x="6959" y="5"/>
                  </a:lnTo>
                  <a:lnTo>
                    <a:pt x="6940" y="18"/>
                  </a:lnTo>
                  <a:lnTo>
                    <a:pt x="6928" y="37"/>
                  </a:lnTo>
                  <a:lnTo>
                    <a:pt x="6923" y="60"/>
                  </a:lnTo>
                  <a:lnTo>
                    <a:pt x="6928" y="83"/>
                  </a:lnTo>
                  <a:lnTo>
                    <a:pt x="6940" y="102"/>
                  </a:lnTo>
                  <a:lnTo>
                    <a:pt x="6959" y="115"/>
                  </a:lnTo>
                  <a:lnTo>
                    <a:pt x="6983" y="120"/>
                  </a:lnTo>
                  <a:lnTo>
                    <a:pt x="7006" y="115"/>
                  </a:lnTo>
                  <a:lnTo>
                    <a:pt x="7025" y="102"/>
                  </a:lnTo>
                  <a:lnTo>
                    <a:pt x="7038" y="83"/>
                  </a:lnTo>
                  <a:lnTo>
                    <a:pt x="7043" y="60"/>
                  </a:lnTo>
                  <a:close/>
                  <a:moveTo>
                    <a:pt x="7283" y="60"/>
                  </a:moveTo>
                  <a:lnTo>
                    <a:pt x="7278" y="37"/>
                  </a:lnTo>
                  <a:lnTo>
                    <a:pt x="7265" y="18"/>
                  </a:lnTo>
                  <a:lnTo>
                    <a:pt x="7246" y="5"/>
                  </a:lnTo>
                  <a:lnTo>
                    <a:pt x="7223" y="0"/>
                  </a:lnTo>
                  <a:lnTo>
                    <a:pt x="7199" y="5"/>
                  </a:lnTo>
                  <a:lnTo>
                    <a:pt x="7180" y="18"/>
                  </a:lnTo>
                  <a:lnTo>
                    <a:pt x="7168" y="37"/>
                  </a:lnTo>
                  <a:lnTo>
                    <a:pt x="7163" y="60"/>
                  </a:lnTo>
                  <a:lnTo>
                    <a:pt x="7168" y="83"/>
                  </a:lnTo>
                  <a:lnTo>
                    <a:pt x="7180" y="102"/>
                  </a:lnTo>
                  <a:lnTo>
                    <a:pt x="7199" y="115"/>
                  </a:lnTo>
                  <a:lnTo>
                    <a:pt x="7223" y="120"/>
                  </a:lnTo>
                  <a:lnTo>
                    <a:pt x="7246" y="115"/>
                  </a:lnTo>
                  <a:lnTo>
                    <a:pt x="7265" y="102"/>
                  </a:lnTo>
                  <a:lnTo>
                    <a:pt x="7278" y="83"/>
                  </a:lnTo>
                  <a:lnTo>
                    <a:pt x="7283" y="60"/>
                  </a:lnTo>
                  <a:close/>
                  <a:moveTo>
                    <a:pt x="7523" y="60"/>
                  </a:moveTo>
                  <a:lnTo>
                    <a:pt x="7518" y="37"/>
                  </a:lnTo>
                  <a:lnTo>
                    <a:pt x="7505" y="18"/>
                  </a:lnTo>
                  <a:lnTo>
                    <a:pt x="7486" y="5"/>
                  </a:lnTo>
                  <a:lnTo>
                    <a:pt x="7463" y="0"/>
                  </a:lnTo>
                  <a:lnTo>
                    <a:pt x="7439" y="5"/>
                  </a:lnTo>
                  <a:lnTo>
                    <a:pt x="7420" y="18"/>
                  </a:lnTo>
                  <a:lnTo>
                    <a:pt x="7408" y="37"/>
                  </a:lnTo>
                  <a:lnTo>
                    <a:pt x="7403" y="60"/>
                  </a:lnTo>
                  <a:lnTo>
                    <a:pt x="7408" y="83"/>
                  </a:lnTo>
                  <a:lnTo>
                    <a:pt x="7420" y="102"/>
                  </a:lnTo>
                  <a:lnTo>
                    <a:pt x="7439" y="115"/>
                  </a:lnTo>
                  <a:lnTo>
                    <a:pt x="7463" y="120"/>
                  </a:lnTo>
                  <a:lnTo>
                    <a:pt x="7486" y="115"/>
                  </a:lnTo>
                  <a:lnTo>
                    <a:pt x="7505" y="102"/>
                  </a:lnTo>
                  <a:lnTo>
                    <a:pt x="7518" y="83"/>
                  </a:lnTo>
                  <a:lnTo>
                    <a:pt x="7523" y="60"/>
                  </a:lnTo>
                  <a:close/>
                  <a:moveTo>
                    <a:pt x="7763" y="60"/>
                  </a:moveTo>
                  <a:lnTo>
                    <a:pt x="7758" y="37"/>
                  </a:lnTo>
                  <a:lnTo>
                    <a:pt x="7746" y="18"/>
                  </a:lnTo>
                  <a:lnTo>
                    <a:pt x="7727" y="5"/>
                  </a:lnTo>
                  <a:lnTo>
                    <a:pt x="7703" y="0"/>
                  </a:lnTo>
                  <a:lnTo>
                    <a:pt x="7679" y="5"/>
                  </a:lnTo>
                  <a:lnTo>
                    <a:pt x="7660" y="18"/>
                  </a:lnTo>
                  <a:lnTo>
                    <a:pt x="7648" y="37"/>
                  </a:lnTo>
                  <a:lnTo>
                    <a:pt x="7643" y="60"/>
                  </a:lnTo>
                  <a:lnTo>
                    <a:pt x="7648" y="83"/>
                  </a:lnTo>
                  <a:lnTo>
                    <a:pt x="7660" y="102"/>
                  </a:lnTo>
                  <a:lnTo>
                    <a:pt x="7679" y="115"/>
                  </a:lnTo>
                  <a:lnTo>
                    <a:pt x="7703" y="120"/>
                  </a:lnTo>
                  <a:lnTo>
                    <a:pt x="7727" y="115"/>
                  </a:lnTo>
                  <a:lnTo>
                    <a:pt x="7746" y="102"/>
                  </a:lnTo>
                  <a:lnTo>
                    <a:pt x="7758" y="83"/>
                  </a:lnTo>
                  <a:lnTo>
                    <a:pt x="7763" y="60"/>
                  </a:lnTo>
                  <a:close/>
                  <a:moveTo>
                    <a:pt x="8003" y="60"/>
                  </a:moveTo>
                  <a:lnTo>
                    <a:pt x="7998" y="37"/>
                  </a:lnTo>
                  <a:lnTo>
                    <a:pt x="7986" y="18"/>
                  </a:lnTo>
                  <a:lnTo>
                    <a:pt x="7967" y="5"/>
                  </a:lnTo>
                  <a:lnTo>
                    <a:pt x="7943" y="0"/>
                  </a:lnTo>
                  <a:lnTo>
                    <a:pt x="7919" y="5"/>
                  </a:lnTo>
                  <a:lnTo>
                    <a:pt x="7900" y="18"/>
                  </a:lnTo>
                  <a:lnTo>
                    <a:pt x="7888" y="37"/>
                  </a:lnTo>
                  <a:lnTo>
                    <a:pt x="7883" y="60"/>
                  </a:lnTo>
                  <a:lnTo>
                    <a:pt x="7888" y="83"/>
                  </a:lnTo>
                  <a:lnTo>
                    <a:pt x="7900" y="102"/>
                  </a:lnTo>
                  <a:lnTo>
                    <a:pt x="7919" y="115"/>
                  </a:lnTo>
                  <a:lnTo>
                    <a:pt x="7943" y="120"/>
                  </a:lnTo>
                  <a:lnTo>
                    <a:pt x="7967" y="115"/>
                  </a:lnTo>
                  <a:lnTo>
                    <a:pt x="7986" y="102"/>
                  </a:lnTo>
                  <a:lnTo>
                    <a:pt x="7998" y="83"/>
                  </a:lnTo>
                  <a:lnTo>
                    <a:pt x="8003" y="60"/>
                  </a:lnTo>
                  <a:close/>
                  <a:moveTo>
                    <a:pt x="8243" y="60"/>
                  </a:moveTo>
                  <a:lnTo>
                    <a:pt x="8238" y="37"/>
                  </a:lnTo>
                  <a:lnTo>
                    <a:pt x="8226" y="18"/>
                  </a:lnTo>
                  <a:lnTo>
                    <a:pt x="8207" y="5"/>
                  </a:lnTo>
                  <a:lnTo>
                    <a:pt x="8183" y="0"/>
                  </a:lnTo>
                  <a:lnTo>
                    <a:pt x="8159" y="5"/>
                  </a:lnTo>
                  <a:lnTo>
                    <a:pt x="8140" y="18"/>
                  </a:lnTo>
                  <a:lnTo>
                    <a:pt x="8128" y="37"/>
                  </a:lnTo>
                  <a:lnTo>
                    <a:pt x="8123" y="60"/>
                  </a:lnTo>
                  <a:lnTo>
                    <a:pt x="8128" y="83"/>
                  </a:lnTo>
                  <a:lnTo>
                    <a:pt x="8140" y="102"/>
                  </a:lnTo>
                  <a:lnTo>
                    <a:pt x="8159" y="115"/>
                  </a:lnTo>
                  <a:lnTo>
                    <a:pt x="8183" y="120"/>
                  </a:lnTo>
                  <a:lnTo>
                    <a:pt x="8207" y="115"/>
                  </a:lnTo>
                  <a:lnTo>
                    <a:pt x="8226" y="102"/>
                  </a:lnTo>
                  <a:lnTo>
                    <a:pt x="8238" y="83"/>
                  </a:lnTo>
                  <a:lnTo>
                    <a:pt x="8243" y="60"/>
                  </a:lnTo>
                  <a:close/>
                  <a:moveTo>
                    <a:pt x="8483" y="60"/>
                  </a:moveTo>
                  <a:lnTo>
                    <a:pt x="8478" y="37"/>
                  </a:lnTo>
                  <a:lnTo>
                    <a:pt x="8466" y="18"/>
                  </a:lnTo>
                  <a:lnTo>
                    <a:pt x="8447" y="5"/>
                  </a:lnTo>
                  <a:lnTo>
                    <a:pt x="8423" y="0"/>
                  </a:lnTo>
                  <a:lnTo>
                    <a:pt x="8400" y="5"/>
                  </a:lnTo>
                  <a:lnTo>
                    <a:pt x="8381" y="18"/>
                  </a:lnTo>
                  <a:lnTo>
                    <a:pt x="8368" y="37"/>
                  </a:lnTo>
                  <a:lnTo>
                    <a:pt x="8363" y="60"/>
                  </a:lnTo>
                  <a:lnTo>
                    <a:pt x="8368" y="83"/>
                  </a:lnTo>
                  <a:lnTo>
                    <a:pt x="8381" y="102"/>
                  </a:lnTo>
                  <a:lnTo>
                    <a:pt x="8400" y="115"/>
                  </a:lnTo>
                  <a:lnTo>
                    <a:pt x="8423" y="120"/>
                  </a:lnTo>
                  <a:lnTo>
                    <a:pt x="8447" y="115"/>
                  </a:lnTo>
                  <a:lnTo>
                    <a:pt x="8466" y="102"/>
                  </a:lnTo>
                  <a:lnTo>
                    <a:pt x="8478" y="83"/>
                  </a:lnTo>
                  <a:lnTo>
                    <a:pt x="8483" y="60"/>
                  </a:lnTo>
                  <a:close/>
                  <a:moveTo>
                    <a:pt x="8723" y="60"/>
                  </a:moveTo>
                  <a:lnTo>
                    <a:pt x="8718" y="37"/>
                  </a:lnTo>
                  <a:lnTo>
                    <a:pt x="8706" y="18"/>
                  </a:lnTo>
                  <a:lnTo>
                    <a:pt x="8687" y="5"/>
                  </a:lnTo>
                  <a:lnTo>
                    <a:pt x="8663" y="0"/>
                  </a:lnTo>
                  <a:lnTo>
                    <a:pt x="8640" y="5"/>
                  </a:lnTo>
                  <a:lnTo>
                    <a:pt x="8621" y="18"/>
                  </a:lnTo>
                  <a:lnTo>
                    <a:pt x="8608" y="37"/>
                  </a:lnTo>
                  <a:lnTo>
                    <a:pt x="8603" y="60"/>
                  </a:lnTo>
                  <a:lnTo>
                    <a:pt x="8608" y="83"/>
                  </a:lnTo>
                  <a:lnTo>
                    <a:pt x="8621" y="102"/>
                  </a:lnTo>
                  <a:lnTo>
                    <a:pt x="8640" y="115"/>
                  </a:lnTo>
                  <a:lnTo>
                    <a:pt x="8663" y="120"/>
                  </a:lnTo>
                  <a:lnTo>
                    <a:pt x="8687" y="115"/>
                  </a:lnTo>
                  <a:lnTo>
                    <a:pt x="8706" y="102"/>
                  </a:lnTo>
                  <a:lnTo>
                    <a:pt x="8718" y="83"/>
                  </a:lnTo>
                  <a:lnTo>
                    <a:pt x="8723" y="60"/>
                  </a:lnTo>
                  <a:close/>
                  <a:moveTo>
                    <a:pt x="8963" y="60"/>
                  </a:moveTo>
                  <a:lnTo>
                    <a:pt x="8958" y="37"/>
                  </a:lnTo>
                  <a:lnTo>
                    <a:pt x="8946" y="18"/>
                  </a:lnTo>
                  <a:lnTo>
                    <a:pt x="8927" y="5"/>
                  </a:lnTo>
                  <a:lnTo>
                    <a:pt x="8903" y="0"/>
                  </a:lnTo>
                  <a:lnTo>
                    <a:pt x="8880" y="5"/>
                  </a:lnTo>
                  <a:lnTo>
                    <a:pt x="8861" y="18"/>
                  </a:lnTo>
                  <a:lnTo>
                    <a:pt x="8848" y="37"/>
                  </a:lnTo>
                  <a:lnTo>
                    <a:pt x="8843" y="60"/>
                  </a:lnTo>
                  <a:lnTo>
                    <a:pt x="8848" y="83"/>
                  </a:lnTo>
                  <a:lnTo>
                    <a:pt x="8861" y="102"/>
                  </a:lnTo>
                  <a:lnTo>
                    <a:pt x="8880" y="115"/>
                  </a:lnTo>
                  <a:lnTo>
                    <a:pt x="8903" y="120"/>
                  </a:lnTo>
                  <a:lnTo>
                    <a:pt x="8927" y="115"/>
                  </a:lnTo>
                  <a:lnTo>
                    <a:pt x="8946" y="102"/>
                  </a:lnTo>
                  <a:lnTo>
                    <a:pt x="8958" y="83"/>
                  </a:lnTo>
                  <a:lnTo>
                    <a:pt x="8963" y="60"/>
                  </a:lnTo>
                  <a:close/>
                  <a:moveTo>
                    <a:pt x="9204" y="60"/>
                  </a:moveTo>
                  <a:lnTo>
                    <a:pt x="9199" y="37"/>
                  </a:lnTo>
                  <a:lnTo>
                    <a:pt x="9186" y="18"/>
                  </a:lnTo>
                  <a:lnTo>
                    <a:pt x="9167" y="5"/>
                  </a:lnTo>
                  <a:lnTo>
                    <a:pt x="9144" y="0"/>
                  </a:lnTo>
                  <a:lnTo>
                    <a:pt x="9143" y="0"/>
                  </a:lnTo>
                  <a:lnTo>
                    <a:pt x="9120" y="5"/>
                  </a:lnTo>
                  <a:lnTo>
                    <a:pt x="9101" y="18"/>
                  </a:lnTo>
                  <a:lnTo>
                    <a:pt x="9088" y="37"/>
                  </a:lnTo>
                  <a:lnTo>
                    <a:pt x="9083" y="60"/>
                  </a:lnTo>
                  <a:lnTo>
                    <a:pt x="9088" y="83"/>
                  </a:lnTo>
                  <a:lnTo>
                    <a:pt x="9101" y="102"/>
                  </a:lnTo>
                  <a:lnTo>
                    <a:pt x="9120" y="115"/>
                  </a:lnTo>
                  <a:lnTo>
                    <a:pt x="9143" y="120"/>
                  </a:lnTo>
                  <a:lnTo>
                    <a:pt x="9144" y="120"/>
                  </a:lnTo>
                  <a:lnTo>
                    <a:pt x="9167" y="115"/>
                  </a:lnTo>
                  <a:lnTo>
                    <a:pt x="9186" y="102"/>
                  </a:lnTo>
                  <a:lnTo>
                    <a:pt x="9199" y="83"/>
                  </a:lnTo>
                  <a:lnTo>
                    <a:pt x="9204" y="60"/>
                  </a:lnTo>
                  <a:close/>
                  <a:moveTo>
                    <a:pt x="9444" y="60"/>
                  </a:moveTo>
                  <a:lnTo>
                    <a:pt x="9439" y="37"/>
                  </a:lnTo>
                  <a:lnTo>
                    <a:pt x="9426" y="18"/>
                  </a:lnTo>
                  <a:lnTo>
                    <a:pt x="9407" y="5"/>
                  </a:lnTo>
                  <a:lnTo>
                    <a:pt x="9384" y="0"/>
                  </a:lnTo>
                  <a:lnTo>
                    <a:pt x="9361" y="5"/>
                  </a:lnTo>
                  <a:lnTo>
                    <a:pt x="9342" y="18"/>
                  </a:lnTo>
                  <a:lnTo>
                    <a:pt x="9329" y="37"/>
                  </a:lnTo>
                  <a:lnTo>
                    <a:pt x="9324" y="60"/>
                  </a:lnTo>
                  <a:lnTo>
                    <a:pt x="9329" y="83"/>
                  </a:lnTo>
                  <a:lnTo>
                    <a:pt x="9342" y="102"/>
                  </a:lnTo>
                  <a:lnTo>
                    <a:pt x="9361" y="115"/>
                  </a:lnTo>
                  <a:lnTo>
                    <a:pt x="9384" y="120"/>
                  </a:lnTo>
                  <a:lnTo>
                    <a:pt x="9407" y="115"/>
                  </a:lnTo>
                  <a:lnTo>
                    <a:pt x="9426" y="102"/>
                  </a:lnTo>
                  <a:lnTo>
                    <a:pt x="9439" y="83"/>
                  </a:lnTo>
                  <a:lnTo>
                    <a:pt x="9444" y="60"/>
                  </a:lnTo>
                  <a:close/>
                  <a:moveTo>
                    <a:pt x="9684" y="60"/>
                  </a:moveTo>
                  <a:lnTo>
                    <a:pt x="9679" y="37"/>
                  </a:lnTo>
                  <a:lnTo>
                    <a:pt x="9666" y="18"/>
                  </a:lnTo>
                  <a:lnTo>
                    <a:pt x="9647" y="5"/>
                  </a:lnTo>
                  <a:lnTo>
                    <a:pt x="9624" y="0"/>
                  </a:lnTo>
                  <a:lnTo>
                    <a:pt x="9601" y="5"/>
                  </a:lnTo>
                  <a:lnTo>
                    <a:pt x="9582" y="18"/>
                  </a:lnTo>
                  <a:lnTo>
                    <a:pt x="9569" y="37"/>
                  </a:lnTo>
                  <a:lnTo>
                    <a:pt x="9564" y="60"/>
                  </a:lnTo>
                  <a:lnTo>
                    <a:pt x="9569" y="83"/>
                  </a:lnTo>
                  <a:lnTo>
                    <a:pt x="9582" y="102"/>
                  </a:lnTo>
                  <a:lnTo>
                    <a:pt x="9601" y="115"/>
                  </a:lnTo>
                  <a:lnTo>
                    <a:pt x="9624" y="120"/>
                  </a:lnTo>
                  <a:lnTo>
                    <a:pt x="9647" y="115"/>
                  </a:lnTo>
                  <a:lnTo>
                    <a:pt x="9666" y="102"/>
                  </a:lnTo>
                  <a:lnTo>
                    <a:pt x="9679" y="83"/>
                  </a:lnTo>
                  <a:lnTo>
                    <a:pt x="9684" y="60"/>
                  </a:lnTo>
                  <a:close/>
                  <a:moveTo>
                    <a:pt x="9924" y="60"/>
                  </a:moveTo>
                  <a:lnTo>
                    <a:pt x="9919" y="37"/>
                  </a:lnTo>
                  <a:lnTo>
                    <a:pt x="9906" y="18"/>
                  </a:lnTo>
                  <a:lnTo>
                    <a:pt x="9887" y="5"/>
                  </a:lnTo>
                  <a:lnTo>
                    <a:pt x="9864" y="0"/>
                  </a:lnTo>
                  <a:lnTo>
                    <a:pt x="9841" y="5"/>
                  </a:lnTo>
                  <a:lnTo>
                    <a:pt x="9822" y="18"/>
                  </a:lnTo>
                  <a:lnTo>
                    <a:pt x="9809" y="37"/>
                  </a:lnTo>
                  <a:lnTo>
                    <a:pt x="9804" y="60"/>
                  </a:lnTo>
                  <a:lnTo>
                    <a:pt x="9809" y="83"/>
                  </a:lnTo>
                  <a:lnTo>
                    <a:pt x="9822" y="102"/>
                  </a:lnTo>
                  <a:lnTo>
                    <a:pt x="9841" y="115"/>
                  </a:lnTo>
                  <a:lnTo>
                    <a:pt x="9864" y="120"/>
                  </a:lnTo>
                  <a:lnTo>
                    <a:pt x="9887" y="115"/>
                  </a:lnTo>
                  <a:lnTo>
                    <a:pt x="9906" y="102"/>
                  </a:lnTo>
                  <a:lnTo>
                    <a:pt x="9919" y="83"/>
                  </a:lnTo>
                  <a:lnTo>
                    <a:pt x="9924" y="60"/>
                  </a:lnTo>
                  <a:close/>
                  <a:moveTo>
                    <a:pt x="10164" y="60"/>
                  </a:moveTo>
                  <a:lnTo>
                    <a:pt x="10160" y="37"/>
                  </a:lnTo>
                  <a:lnTo>
                    <a:pt x="10147" y="18"/>
                  </a:lnTo>
                  <a:lnTo>
                    <a:pt x="10128" y="5"/>
                  </a:lnTo>
                  <a:lnTo>
                    <a:pt x="10104" y="0"/>
                  </a:lnTo>
                  <a:lnTo>
                    <a:pt x="10081" y="5"/>
                  </a:lnTo>
                  <a:lnTo>
                    <a:pt x="10062" y="18"/>
                  </a:lnTo>
                  <a:lnTo>
                    <a:pt x="10049" y="37"/>
                  </a:lnTo>
                  <a:lnTo>
                    <a:pt x="10044" y="60"/>
                  </a:lnTo>
                  <a:lnTo>
                    <a:pt x="10049" y="83"/>
                  </a:lnTo>
                  <a:lnTo>
                    <a:pt x="10062" y="102"/>
                  </a:lnTo>
                  <a:lnTo>
                    <a:pt x="10081" y="115"/>
                  </a:lnTo>
                  <a:lnTo>
                    <a:pt x="10104" y="120"/>
                  </a:lnTo>
                  <a:lnTo>
                    <a:pt x="10128" y="115"/>
                  </a:lnTo>
                  <a:lnTo>
                    <a:pt x="10147" y="102"/>
                  </a:lnTo>
                  <a:lnTo>
                    <a:pt x="10160" y="83"/>
                  </a:lnTo>
                  <a:lnTo>
                    <a:pt x="10164" y="60"/>
                  </a:lnTo>
                  <a:close/>
                  <a:moveTo>
                    <a:pt x="10404" y="60"/>
                  </a:moveTo>
                  <a:lnTo>
                    <a:pt x="10400" y="37"/>
                  </a:lnTo>
                  <a:lnTo>
                    <a:pt x="10387" y="18"/>
                  </a:lnTo>
                  <a:lnTo>
                    <a:pt x="10368" y="5"/>
                  </a:lnTo>
                  <a:lnTo>
                    <a:pt x="10344" y="0"/>
                  </a:lnTo>
                  <a:lnTo>
                    <a:pt x="10321" y="5"/>
                  </a:lnTo>
                  <a:lnTo>
                    <a:pt x="10302" y="18"/>
                  </a:lnTo>
                  <a:lnTo>
                    <a:pt x="10289" y="37"/>
                  </a:lnTo>
                  <a:lnTo>
                    <a:pt x="10284" y="60"/>
                  </a:lnTo>
                  <a:lnTo>
                    <a:pt x="10289" y="83"/>
                  </a:lnTo>
                  <a:lnTo>
                    <a:pt x="10302" y="102"/>
                  </a:lnTo>
                  <a:lnTo>
                    <a:pt x="10321" y="115"/>
                  </a:lnTo>
                  <a:lnTo>
                    <a:pt x="10344" y="120"/>
                  </a:lnTo>
                  <a:lnTo>
                    <a:pt x="10368" y="115"/>
                  </a:lnTo>
                  <a:lnTo>
                    <a:pt x="10387" y="102"/>
                  </a:lnTo>
                  <a:lnTo>
                    <a:pt x="10400" y="83"/>
                  </a:lnTo>
                  <a:lnTo>
                    <a:pt x="10404" y="60"/>
                  </a:lnTo>
                  <a:close/>
                  <a:moveTo>
                    <a:pt x="10644" y="60"/>
                  </a:moveTo>
                  <a:lnTo>
                    <a:pt x="10640" y="37"/>
                  </a:lnTo>
                  <a:lnTo>
                    <a:pt x="10627" y="18"/>
                  </a:lnTo>
                  <a:lnTo>
                    <a:pt x="10608" y="5"/>
                  </a:lnTo>
                  <a:lnTo>
                    <a:pt x="10584" y="0"/>
                  </a:lnTo>
                  <a:lnTo>
                    <a:pt x="10561" y="5"/>
                  </a:lnTo>
                  <a:lnTo>
                    <a:pt x="10542" y="18"/>
                  </a:lnTo>
                  <a:lnTo>
                    <a:pt x="10529" y="37"/>
                  </a:lnTo>
                  <a:lnTo>
                    <a:pt x="10524" y="60"/>
                  </a:lnTo>
                  <a:lnTo>
                    <a:pt x="10529" y="83"/>
                  </a:lnTo>
                  <a:lnTo>
                    <a:pt x="10542" y="102"/>
                  </a:lnTo>
                  <a:lnTo>
                    <a:pt x="10561" y="115"/>
                  </a:lnTo>
                  <a:lnTo>
                    <a:pt x="10584" y="120"/>
                  </a:lnTo>
                  <a:lnTo>
                    <a:pt x="10608" y="115"/>
                  </a:lnTo>
                  <a:lnTo>
                    <a:pt x="10627" y="102"/>
                  </a:lnTo>
                  <a:lnTo>
                    <a:pt x="10640" y="83"/>
                  </a:lnTo>
                  <a:lnTo>
                    <a:pt x="10644" y="60"/>
                  </a:lnTo>
                  <a:close/>
                  <a:moveTo>
                    <a:pt x="10884" y="60"/>
                  </a:moveTo>
                  <a:lnTo>
                    <a:pt x="10880" y="37"/>
                  </a:lnTo>
                  <a:lnTo>
                    <a:pt x="10867" y="18"/>
                  </a:lnTo>
                  <a:lnTo>
                    <a:pt x="10848" y="5"/>
                  </a:lnTo>
                  <a:lnTo>
                    <a:pt x="10824" y="0"/>
                  </a:lnTo>
                  <a:lnTo>
                    <a:pt x="10801" y="5"/>
                  </a:lnTo>
                  <a:lnTo>
                    <a:pt x="10782" y="18"/>
                  </a:lnTo>
                  <a:lnTo>
                    <a:pt x="10769" y="37"/>
                  </a:lnTo>
                  <a:lnTo>
                    <a:pt x="10764" y="60"/>
                  </a:lnTo>
                  <a:lnTo>
                    <a:pt x="10769" y="83"/>
                  </a:lnTo>
                  <a:lnTo>
                    <a:pt x="10782" y="102"/>
                  </a:lnTo>
                  <a:lnTo>
                    <a:pt x="10801" y="115"/>
                  </a:lnTo>
                  <a:lnTo>
                    <a:pt x="10824" y="120"/>
                  </a:lnTo>
                  <a:lnTo>
                    <a:pt x="10848" y="115"/>
                  </a:lnTo>
                  <a:lnTo>
                    <a:pt x="10867" y="102"/>
                  </a:lnTo>
                  <a:lnTo>
                    <a:pt x="10880" y="83"/>
                  </a:lnTo>
                  <a:lnTo>
                    <a:pt x="10884" y="60"/>
                  </a:lnTo>
                  <a:close/>
                  <a:moveTo>
                    <a:pt x="11124" y="60"/>
                  </a:moveTo>
                  <a:lnTo>
                    <a:pt x="11120" y="37"/>
                  </a:lnTo>
                  <a:lnTo>
                    <a:pt x="11107" y="18"/>
                  </a:lnTo>
                  <a:lnTo>
                    <a:pt x="11088" y="5"/>
                  </a:lnTo>
                  <a:lnTo>
                    <a:pt x="11064" y="0"/>
                  </a:lnTo>
                  <a:lnTo>
                    <a:pt x="11041" y="5"/>
                  </a:lnTo>
                  <a:lnTo>
                    <a:pt x="11022" y="18"/>
                  </a:lnTo>
                  <a:lnTo>
                    <a:pt x="11009" y="37"/>
                  </a:lnTo>
                  <a:lnTo>
                    <a:pt x="11004" y="60"/>
                  </a:lnTo>
                  <a:lnTo>
                    <a:pt x="11009" y="83"/>
                  </a:lnTo>
                  <a:lnTo>
                    <a:pt x="11022" y="102"/>
                  </a:lnTo>
                  <a:lnTo>
                    <a:pt x="11041" y="115"/>
                  </a:lnTo>
                  <a:lnTo>
                    <a:pt x="11064" y="120"/>
                  </a:lnTo>
                  <a:lnTo>
                    <a:pt x="11088" y="115"/>
                  </a:lnTo>
                  <a:lnTo>
                    <a:pt x="11107" y="102"/>
                  </a:lnTo>
                  <a:lnTo>
                    <a:pt x="11120" y="83"/>
                  </a:lnTo>
                  <a:lnTo>
                    <a:pt x="11124" y="60"/>
                  </a:lnTo>
                  <a:close/>
                  <a:moveTo>
                    <a:pt x="11364" y="60"/>
                  </a:moveTo>
                  <a:lnTo>
                    <a:pt x="11360" y="37"/>
                  </a:lnTo>
                  <a:lnTo>
                    <a:pt x="11347" y="18"/>
                  </a:lnTo>
                  <a:lnTo>
                    <a:pt x="11328" y="5"/>
                  </a:lnTo>
                  <a:lnTo>
                    <a:pt x="11304" y="0"/>
                  </a:lnTo>
                  <a:lnTo>
                    <a:pt x="11281" y="5"/>
                  </a:lnTo>
                  <a:lnTo>
                    <a:pt x="11262" y="18"/>
                  </a:lnTo>
                  <a:lnTo>
                    <a:pt x="11249" y="37"/>
                  </a:lnTo>
                  <a:lnTo>
                    <a:pt x="11244" y="60"/>
                  </a:lnTo>
                  <a:lnTo>
                    <a:pt x="11249" y="83"/>
                  </a:lnTo>
                  <a:lnTo>
                    <a:pt x="11262" y="102"/>
                  </a:lnTo>
                  <a:lnTo>
                    <a:pt x="11281" y="115"/>
                  </a:lnTo>
                  <a:lnTo>
                    <a:pt x="11304" y="120"/>
                  </a:lnTo>
                  <a:lnTo>
                    <a:pt x="11328" y="115"/>
                  </a:lnTo>
                  <a:lnTo>
                    <a:pt x="11347" y="102"/>
                  </a:lnTo>
                  <a:lnTo>
                    <a:pt x="11360" y="83"/>
                  </a:lnTo>
                  <a:lnTo>
                    <a:pt x="11364" y="60"/>
                  </a:lnTo>
                  <a:close/>
                  <a:moveTo>
                    <a:pt x="11605" y="60"/>
                  </a:moveTo>
                  <a:lnTo>
                    <a:pt x="11601" y="37"/>
                  </a:lnTo>
                  <a:lnTo>
                    <a:pt x="11588" y="18"/>
                  </a:lnTo>
                  <a:lnTo>
                    <a:pt x="11568" y="5"/>
                  </a:lnTo>
                  <a:lnTo>
                    <a:pt x="11545" y="0"/>
                  </a:lnTo>
                  <a:lnTo>
                    <a:pt x="11544" y="0"/>
                  </a:lnTo>
                  <a:lnTo>
                    <a:pt x="11521" y="5"/>
                  </a:lnTo>
                  <a:lnTo>
                    <a:pt x="11502" y="18"/>
                  </a:lnTo>
                  <a:lnTo>
                    <a:pt x="11489" y="37"/>
                  </a:lnTo>
                  <a:lnTo>
                    <a:pt x="11484" y="60"/>
                  </a:lnTo>
                  <a:lnTo>
                    <a:pt x="11489" y="83"/>
                  </a:lnTo>
                  <a:lnTo>
                    <a:pt x="11502" y="102"/>
                  </a:lnTo>
                  <a:lnTo>
                    <a:pt x="11521" y="115"/>
                  </a:lnTo>
                  <a:lnTo>
                    <a:pt x="11544" y="120"/>
                  </a:lnTo>
                  <a:lnTo>
                    <a:pt x="11545" y="120"/>
                  </a:lnTo>
                  <a:lnTo>
                    <a:pt x="11568" y="115"/>
                  </a:lnTo>
                  <a:lnTo>
                    <a:pt x="11588" y="102"/>
                  </a:lnTo>
                  <a:lnTo>
                    <a:pt x="11601" y="83"/>
                  </a:lnTo>
                  <a:lnTo>
                    <a:pt x="11605" y="60"/>
                  </a:lnTo>
                  <a:close/>
                  <a:moveTo>
                    <a:pt x="11845" y="60"/>
                  </a:moveTo>
                  <a:lnTo>
                    <a:pt x="11841" y="37"/>
                  </a:lnTo>
                  <a:lnTo>
                    <a:pt x="11828" y="18"/>
                  </a:lnTo>
                  <a:lnTo>
                    <a:pt x="11808" y="5"/>
                  </a:lnTo>
                  <a:lnTo>
                    <a:pt x="11785" y="0"/>
                  </a:lnTo>
                  <a:lnTo>
                    <a:pt x="11762" y="5"/>
                  </a:lnTo>
                  <a:lnTo>
                    <a:pt x="11743" y="18"/>
                  </a:lnTo>
                  <a:lnTo>
                    <a:pt x="11730" y="37"/>
                  </a:lnTo>
                  <a:lnTo>
                    <a:pt x="11725" y="60"/>
                  </a:lnTo>
                  <a:lnTo>
                    <a:pt x="11730" y="83"/>
                  </a:lnTo>
                  <a:lnTo>
                    <a:pt x="11743" y="102"/>
                  </a:lnTo>
                  <a:lnTo>
                    <a:pt x="11762" y="115"/>
                  </a:lnTo>
                  <a:lnTo>
                    <a:pt x="11785" y="120"/>
                  </a:lnTo>
                  <a:lnTo>
                    <a:pt x="11808" y="115"/>
                  </a:lnTo>
                  <a:lnTo>
                    <a:pt x="11828" y="102"/>
                  </a:lnTo>
                  <a:lnTo>
                    <a:pt x="11841" y="83"/>
                  </a:lnTo>
                  <a:lnTo>
                    <a:pt x="11845" y="60"/>
                  </a:lnTo>
                  <a:close/>
                  <a:moveTo>
                    <a:pt x="12085" y="60"/>
                  </a:moveTo>
                  <a:lnTo>
                    <a:pt x="12081" y="37"/>
                  </a:lnTo>
                  <a:lnTo>
                    <a:pt x="12068" y="18"/>
                  </a:lnTo>
                  <a:lnTo>
                    <a:pt x="12048" y="5"/>
                  </a:lnTo>
                  <a:lnTo>
                    <a:pt x="12025" y="0"/>
                  </a:lnTo>
                  <a:lnTo>
                    <a:pt x="12002" y="5"/>
                  </a:lnTo>
                  <a:lnTo>
                    <a:pt x="11983" y="18"/>
                  </a:lnTo>
                  <a:lnTo>
                    <a:pt x="11970" y="37"/>
                  </a:lnTo>
                  <a:lnTo>
                    <a:pt x="11965" y="60"/>
                  </a:lnTo>
                  <a:lnTo>
                    <a:pt x="11970" y="83"/>
                  </a:lnTo>
                  <a:lnTo>
                    <a:pt x="11983" y="102"/>
                  </a:lnTo>
                  <a:lnTo>
                    <a:pt x="12002" y="115"/>
                  </a:lnTo>
                  <a:lnTo>
                    <a:pt x="12025" y="120"/>
                  </a:lnTo>
                  <a:lnTo>
                    <a:pt x="12048" y="115"/>
                  </a:lnTo>
                  <a:lnTo>
                    <a:pt x="12068" y="102"/>
                  </a:lnTo>
                  <a:lnTo>
                    <a:pt x="12081" y="83"/>
                  </a:lnTo>
                  <a:lnTo>
                    <a:pt x="12085" y="60"/>
                  </a:lnTo>
                  <a:close/>
                  <a:moveTo>
                    <a:pt x="12325" y="60"/>
                  </a:moveTo>
                  <a:lnTo>
                    <a:pt x="12321" y="37"/>
                  </a:lnTo>
                  <a:lnTo>
                    <a:pt x="12308" y="18"/>
                  </a:lnTo>
                  <a:lnTo>
                    <a:pt x="12288" y="5"/>
                  </a:lnTo>
                  <a:lnTo>
                    <a:pt x="12265" y="0"/>
                  </a:lnTo>
                  <a:lnTo>
                    <a:pt x="12242" y="5"/>
                  </a:lnTo>
                  <a:lnTo>
                    <a:pt x="12223" y="18"/>
                  </a:lnTo>
                  <a:lnTo>
                    <a:pt x="12210" y="37"/>
                  </a:lnTo>
                  <a:lnTo>
                    <a:pt x="12205" y="60"/>
                  </a:lnTo>
                  <a:lnTo>
                    <a:pt x="12210" y="83"/>
                  </a:lnTo>
                  <a:lnTo>
                    <a:pt x="12223" y="102"/>
                  </a:lnTo>
                  <a:lnTo>
                    <a:pt x="12242" y="115"/>
                  </a:lnTo>
                  <a:lnTo>
                    <a:pt x="12265" y="120"/>
                  </a:lnTo>
                  <a:lnTo>
                    <a:pt x="12288" y="115"/>
                  </a:lnTo>
                  <a:lnTo>
                    <a:pt x="12308" y="102"/>
                  </a:lnTo>
                  <a:lnTo>
                    <a:pt x="12321" y="83"/>
                  </a:lnTo>
                  <a:lnTo>
                    <a:pt x="12325" y="60"/>
                  </a:lnTo>
                  <a:close/>
                  <a:moveTo>
                    <a:pt x="12565" y="60"/>
                  </a:moveTo>
                  <a:lnTo>
                    <a:pt x="12561" y="37"/>
                  </a:lnTo>
                  <a:lnTo>
                    <a:pt x="12548" y="18"/>
                  </a:lnTo>
                  <a:lnTo>
                    <a:pt x="12529" y="5"/>
                  </a:lnTo>
                  <a:lnTo>
                    <a:pt x="12505" y="0"/>
                  </a:lnTo>
                  <a:lnTo>
                    <a:pt x="12482" y="5"/>
                  </a:lnTo>
                  <a:lnTo>
                    <a:pt x="12463" y="18"/>
                  </a:lnTo>
                  <a:lnTo>
                    <a:pt x="12450" y="37"/>
                  </a:lnTo>
                  <a:lnTo>
                    <a:pt x="12445" y="60"/>
                  </a:lnTo>
                  <a:lnTo>
                    <a:pt x="12450" y="83"/>
                  </a:lnTo>
                  <a:lnTo>
                    <a:pt x="12463" y="102"/>
                  </a:lnTo>
                  <a:lnTo>
                    <a:pt x="12482" y="115"/>
                  </a:lnTo>
                  <a:lnTo>
                    <a:pt x="12505" y="120"/>
                  </a:lnTo>
                  <a:lnTo>
                    <a:pt x="12529" y="115"/>
                  </a:lnTo>
                  <a:lnTo>
                    <a:pt x="12548" y="102"/>
                  </a:lnTo>
                  <a:lnTo>
                    <a:pt x="12561" y="83"/>
                  </a:lnTo>
                  <a:lnTo>
                    <a:pt x="12565" y="60"/>
                  </a:lnTo>
                  <a:close/>
                  <a:moveTo>
                    <a:pt x="12805" y="60"/>
                  </a:moveTo>
                  <a:lnTo>
                    <a:pt x="12801" y="37"/>
                  </a:lnTo>
                  <a:lnTo>
                    <a:pt x="12788" y="18"/>
                  </a:lnTo>
                  <a:lnTo>
                    <a:pt x="12769" y="5"/>
                  </a:lnTo>
                  <a:lnTo>
                    <a:pt x="12745" y="0"/>
                  </a:lnTo>
                  <a:lnTo>
                    <a:pt x="12722" y="5"/>
                  </a:lnTo>
                  <a:lnTo>
                    <a:pt x="12703" y="18"/>
                  </a:lnTo>
                  <a:lnTo>
                    <a:pt x="12690" y="37"/>
                  </a:lnTo>
                  <a:lnTo>
                    <a:pt x="12685" y="60"/>
                  </a:lnTo>
                  <a:lnTo>
                    <a:pt x="12690" y="83"/>
                  </a:lnTo>
                  <a:lnTo>
                    <a:pt x="12703" y="102"/>
                  </a:lnTo>
                  <a:lnTo>
                    <a:pt x="12722" y="115"/>
                  </a:lnTo>
                  <a:lnTo>
                    <a:pt x="12745" y="120"/>
                  </a:lnTo>
                  <a:lnTo>
                    <a:pt x="12769" y="115"/>
                  </a:lnTo>
                  <a:lnTo>
                    <a:pt x="12788" y="102"/>
                  </a:lnTo>
                  <a:lnTo>
                    <a:pt x="12801" y="83"/>
                  </a:lnTo>
                  <a:lnTo>
                    <a:pt x="12805" y="60"/>
                  </a:lnTo>
                  <a:close/>
                  <a:moveTo>
                    <a:pt x="13031" y="75"/>
                  </a:moveTo>
                  <a:lnTo>
                    <a:pt x="13026" y="52"/>
                  </a:lnTo>
                  <a:lnTo>
                    <a:pt x="13013" y="33"/>
                  </a:lnTo>
                  <a:lnTo>
                    <a:pt x="12994" y="20"/>
                  </a:lnTo>
                  <a:lnTo>
                    <a:pt x="12971" y="15"/>
                  </a:lnTo>
                  <a:lnTo>
                    <a:pt x="12947" y="20"/>
                  </a:lnTo>
                  <a:lnTo>
                    <a:pt x="12928" y="33"/>
                  </a:lnTo>
                  <a:lnTo>
                    <a:pt x="12916" y="52"/>
                  </a:lnTo>
                  <a:lnTo>
                    <a:pt x="12911" y="75"/>
                  </a:lnTo>
                  <a:lnTo>
                    <a:pt x="12916" y="98"/>
                  </a:lnTo>
                  <a:lnTo>
                    <a:pt x="12928" y="118"/>
                  </a:lnTo>
                  <a:lnTo>
                    <a:pt x="12947" y="131"/>
                  </a:lnTo>
                  <a:lnTo>
                    <a:pt x="12971" y="135"/>
                  </a:lnTo>
                  <a:lnTo>
                    <a:pt x="12994" y="131"/>
                  </a:lnTo>
                  <a:lnTo>
                    <a:pt x="13013" y="118"/>
                  </a:lnTo>
                  <a:lnTo>
                    <a:pt x="13026" y="98"/>
                  </a:lnTo>
                  <a:lnTo>
                    <a:pt x="13031" y="75"/>
                  </a:lnTo>
                  <a:close/>
                  <a:moveTo>
                    <a:pt x="13031" y="315"/>
                  </a:moveTo>
                  <a:lnTo>
                    <a:pt x="13026" y="292"/>
                  </a:lnTo>
                  <a:lnTo>
                    <a:pt x="13013" y="273"/>
                  </a:lnTo>
                  <a:lnTo>
                    <a:pt x="12994" y="260"/>
                  </a:lnTo>
                  <a:lnTo>
                    <a:pt x="12971" y="255"/>
                  </a:lnTo>
                  <a:lnTo>
                    <a:pt x="12947" y="260"/>
                  </a:lnTo>
                  <a:lnTo>
                    <a:pt x="12928" y="273"/>
                  </a:lnTo>
                  <a:lnTo>
                    <a:pt x="12916" y="292"/>
                  </a:lnTo>
                  <a:lnTo>
                    <a:pt x="12911" y="315"/>
                  </a:lnTo>
                  <a:lnTo>
                    <a:pt x="12916" y="338"/>
                  </a:lnTo>
                  <a:lnTo>
                    <a:pt x="12928" y="358"/>
                  </a:lnTo>
                  <a:lnTo>
                    <a:pt x="12947" y="371"/>
                  </a:lnTo>
                  <a:lnTo>
                    <a:pt x="12971" y="375"/>
                  </a:lnTo>
                  <a:lnTo>
                    <a:pt x="12994" y="371"/>
                  </a:lnTo>
                  <a:lnTo>
                    <a:pt x="13013" y="358"/>
                  </a:lnTo>
                  <a:lnTo>
                    <a:pt x="13026" y="338"/>
                  </a:lnTo>
                  <a:lnTo>
                    <a:pt x="13031" y="315"/>
                  </a:lnTo>
                  <a:close/>
                  <a:moveTo>
                    <a:pt x="13031" y="555"/>
                  </a:moveTo>
                  <a:lnTo>
                    <a:pt x="13026" y="532"/>
                  </a:lnTo>
                  <a:lnTo>
                    <a:pt x="13013" y="513"/>
                  </a:lnTo>
                  <a:lnTo>
                    <a:pt x="12994" y="500"/>
                  </a:lnTo>
                  <a:lnTo>
                    <a:pt x="12971" y="495"/>
                  </a:lnTo>
                  <a:lnTo>
                    <a:pt x="12947" y="500"/>
                  </a:lnTo>
                  <a:lnTo>
                    <a:pt x="12928" y="513"/>
                  </a:lnTo>
                  <a:lnTo>
                    <a:pt x="12916" y="532"/>
                  </a:lnTo>
                  <a:lnTo>
                    <a:pt x="12911" y="555"/>
                  </a:lnTo>
                  <a:lnTo>
                    <a:pt x="12916" y="579"/>
                  </a:lnTo>
                  <a:lnTo>
                    <a:pt x="12928" y="598"/>
                  </a:lnTo>
                  <a:lnTo>
                    <a:pt x="12947" y="611"/>
                  </a:lnTo>
                  <a:lnTo>
                    <a:pt x="12971" y="615"/>
                  </a:lnTo>
                  <a:lnTo>
                    <a:pt x="12994" y="611"/>
                  </a:lnTo>
                  <a:lnTo>
                    <a:pt x="13013" y="598"/>
                  </a:lnTo>
                  <a:lnTo>
                    <a:pt x="13026" y="579"/>
                  </a:lnTo>
                  <a:lnTo>
                    <a:pt x="13031" y="555"/>
                  </a:lnTo>
                  <a:close/>
                  <a:moveTo>
                    <a:pt x="13031" y="795"/>
                  </a:moveTo>
                  <a:lnTo>
                    <a:pt x="13026" y="772"/>
                  </a:lnTo>
                  <a:lnTo>
                    <a:pt x="13013" y="753"/>
                  </a:lnTo>
                  <a:lnTo>
                    <a:pt x="12994" y="740"/>
                  </a:lnTo>
                  <a:lnTo>
                    <a:pt x="12971" y="735"/>
                  </a:lnTo>
                  <a:lnTo>
                    <a:pt x="12947" y="740"/>
                  </a:lnTo>
                  <a:lnTo>
                    <a:pt x="12928" y="753"/>
                  </a:lnTo>
                  <a:lnTo>
                    <a:pt x="12916" y="772"/>
                  </a:lnTo>
                  <a:lnTo>
                    <a:pt x="12911" y="795"/>
                  </a:lnTo>
                  <a:lnTo>
                    <a:pt x="12916" y="819"/>
                  </a:lnTo>
                  <a:lnTo>
                    <a:pt x="12928" y="838"/>
                  </a:lnTo>
                  <a:lnTo>
                    <a:pt x="12947" y="851"/>
                  </a:lnTo>
                  <a:lnTo>
                    <a:pt x="12971" y="855"/>
                  </a:lnTo>
                  <a:lnTo>
                    <a:pt x="12994" y="851"/>
                  </a:lnTo>
                  <a:lnTo>
                    <a:pt x="13013" y="838"/>
                  </a:lnTo>
                  <a:lnTo>
                    <a:pt x="13026" y="819"/>
                  </a:lnTo>
                  <a:lnTo>
                    <a:pt x="13031" y="795"/>
                  </a:lnTo>
                  <a:close/>
                  <a:moveTo>
                    <a:pt x="13031" y="1035"/>
                  </a:moveTo>
                  <a:lnTo>
                    <a:pt x="13026" y="1012"/>
                  </a:lnTo>
                  <a:lnTo>
                    <a:pt x="13013" y="993"/>
                  </a:lnTo>
                  <a:lnTo>
                    <a:pt x="12994" y="980"/>
                  </a:lnTo>
                  <a:lnTo>
                    <a:pt x="12971" y="975"/>
                  </a:lnTo>
                  <a:lnTo>
                    <a:pt x="12947" y="980"/>
                  </a:lnTo>
                  <a:lnTo>
                    <a:pt x="12928" y="993"/>
                  </a:lnTo>
                  <a:lnTo>
                    <a:pt x="12916" y="1012"/>
                  </a:lnTo>
                  <a:lnTo>
                    <a:pt x="12911" y="1035"/>
                  </a:lnTo>
                  <a:lnTo>
                    <a:pt x="12916" y="1059"/>
                  </a:lnTo>
                  <a:lnTo>
                    <a:pt x="12928" y="1078"/>
                  </a:lnTo>
                  <a:lnTo>
                    <a:pt x="12947" y="1091"/>
                  </a:lnTo>
                  <a:lnTo>
                    <a:pt x="12971" y="1095"/>
                  </a:lnTo>
                  <a:lnTo>
                    <a:pt x="12994" y="1091"/>
                  </a:lnTo>
                  <a:lnTo>
                    <a:pt x="13013" y="1078"/>
                  </a:lnTo>
                  <a:lnTo>
                    <a:pt x="13026" y="1059"/>
                  </a:lnTo>
                  <a:lnTo>
                    <a:pt x="13031" y="1035"/>
                  </a:lnTo>
                  <a:close/>
                  <a:moveTo>
                    <a:pt x="13031" y="1275"/>
                  </a:moveTo>
                  <a:lnTo>
                    <a:pt x="13026" y="1252"/>
                  </a:lnTo>
                  <a:lnTo>
                    <a:pt x="13013" y="1233"/>
                  </a:lnTo>
                  <a:lnTo>
                    <a:pt x="12994" y="1220"/>
                  </a:lnTo>
                  <a:lnTo>
                    <a:pt x="12971" y="1215"/>
                  </a:lnTo>
                  <a:lnTo>
                    <a:pt x="12947" y="1220"/>
                  </a:lnTo>
                  <a:lnTo>
                    <a:pt x="12928" y="1233"/>
                  </a:lnTo>
                  <a:lnTo>
                    <a:pt x="12916" y="1252"/>
                  </a:lnTo>
                  <a:lnTo>
                    <a:pt x="12911" y="1275"/>
                  </a:lnTo>
                  <a:lnTo>
                    <a:pt x="12916" y="1299"/>
                  </a:lnTo>
                  <a:lnTo>
                    <a:pt x="12928" y="1318"/>
                  </a:lnTo>
                  <a:lnTo>
                    <a:pt x="12947" y="1331"/>
                  </a:lnTo>
                  <a:lnTo>
                    <a:pt x="12971" y="1335"/>
                  </a:lnTo>
                  <a:lnTo>
                    <a:pt x="12994" y="1331"/>
                  </a:lnTo>
                  <a:lnTo>
                    <a:pt x="13013" y="1318"/>
                  </a:lnTo>
                  <a:lnTo>
                    <a:pt x="13026" y="1299"/>
                  </a:lnTo>
                  <a:lnTo>
                    <a:pt x="13031" y="1275"/>
                  </a:lnTo>
                  <a:close/>
                  <a:moveTo>
                    <a:pt x="13031" y="1515"/>
                  </a:moveTo>
                  <a:lnTo>
                    <a:pt x="13026" y="1492"/>
                  </a:lnTo>
                  <a:lnTo>
                    <a:pt x="13013" y="1473"/>
                  </a:lnTo>
                  <a:lnTo>
                    <a:pt x="12994" y="1460"/>
                  </a:lnTo>
                  <a:lnTo>
                    <a:pt x="12971" y="1455"/>
                  </a:lnTo>
                  <a:lnTo>
                    <a:pt x="12947" y="1460"/>
                  </a:lnTo>
                  <a:lnTo>
                    <a:pt x="12928" y="1473"/>
                  </a:lnTo>
                  <a:lnTo>
                    <a:pt x="12916" y="1492"/>
                  </a:lnTo>
                  <a:lnTo>
                    <a:pt x="12911" y="1515"/>
                  </a:lnTo>
                  <a:lnTo>
                    <a:pt x="12916" y="1539"/>
                  </a:lnTo>
                  <a:lnTo>
                    <a:pt x="12928" y="1558"/>
                  </a:lnTo>
                  <a:lnTo>
                    <a:pt x="12947" y="1571"/>
                  </a:lnTo>
                  <a:lnTo>
                    <a:pt x="12971" y="1575"/>
                  </a:lnTo>
                  <a:lnTo>
                    <a:pt x="12994" y="1571"/>
                  </a:lnTo>
                  <a:lnTo>
                    <a:pt x="13013" y="1558"/>
                  </a:lnTo>
                  <a:lnTo>
                    <a:pt x="13026" y="1539"/>
                  </a:lnTo>
                  <a:lnTo>
                    <a:pt x="13031" y="1515"/>
                  </a:lnTo>
                  <a:close/>
                  <a:moveTo>
                    <a:pt x="13031" y="1755"/>
                  </a:moveTo>
                  <a:lnTo>
                    <a:pt x="13026" y="1732"/>
                  </a:lnTo>
                  <a:lnTo>
                    <a:pt x="13013" y="1713"/>
                  </a:lnTo>
                  <a:lnTo>
                    <a:pt x="12994" y="1700"/>
                  </a:lnTo>
                  <a:lnTo>
                    <a:pt x="12971" y="1695"/>
                  </a:lnTo>
                  <a:lnTo>
                    <a:pt x="12947" y="1700"/>
                  </a:lnTo>
                  <a:lnTo>
                    <a:pt x="12928" y="1713"/>
                  </a:lnTo>
                  <a:lnTo>
                    <a:pt x="12916" y="1732"/>
                  </a:lnTo>
                  <a:lnTo>
                    <a:pt x="12911" y="1755"/>
                  </a:lnTo>
                  <a:lnTo>
                    <a:pt x="12916" y="1779"/>
                  </a:lnTo>
                  <a:lnTo>
                    <a:pt x="12928" y="1798"/>
                  </a:lnTo>
                  <a:lnTo>
                    <a:pt x="12947" y="1811"/>
                  </a:lnTo>
                  <a:lnTo>
                    <a:pt x="12971" y="1815"/>
                  </a:lnTo>
                  <a:lnTo>
                    <a:pt x="12994" y="1811"/>
                  </a:lnTo>
                  <a:lnTo>
                    <a:pt x="13013" y="1798"/>
                  </a:lnTo>
                  <a:lnTo>
                    <a:pt x="13026" y="1779"/>
                  </a:lnTo>
                  <a:lnTo>
                    <a:pt x="13031" y="1755"/>
                  </a:lnTo>
                  <a:close/>
                  <a:moveTo>
                    <a:pt x="13031" y="1995"/>
                  </a:moveTo>
                  <a:lnTo>
                    <a:pt x="13026" y="1972"/>
                  </a:lnTo>
                  <a:lnTo>
                    <a:pt x="13013" y="1953"/>
                  </a:lnTo>
                  <a:lnTo>
                    <a:pt x="12994" y="1940"/>
                  </a:lnTo>
                  <a:lnTo>
                    <a:pt x="12971" y="1935"/>
                  </a:lnTo>
                  <a:lnTo>
                    <a:pt x="12947" y="1940"/>
                  </a:lnTo>
                  <a:lnTo>
                    <a:pt x="12928" y="1953"/>
                  </a:lnTo>
                  <a:lnTo>
                    <a:pt x="12916" y="1972"/>
                  </a:lnTo>
                  <a:lnTo>
                    <a:pt x="12911" y="1995"/>
                  </a:lnTo>
                  <a:lnTo>
                    <a:pt x="12916" y="2019"/>
                  </a:lnTo>
                  <a:lnTo>
                    <a:pt x="12928" y="2038"/>
                  </a:lnTo>
                  <a:lnTo>
                    <a:pt x="12947" y="2051"/>
                  </a:lnTo>
                  <a:lnTo>
                    <a:pt x="12971" y="2055"/>
                  </a:lnTo>
                  <a:lnTo>
                    <a:pt x="12994" y="2051"/>
                  </a:lnTo>
                  <a:lnTo>
                    <a:pt x="13013" y="2038"/>
                  </a:lnTo>
                  <a:lnTo>
                    <a:pt x="13026" y="2019"/>
                  </a:lnTo>
                  <a:lnTo>
                    <a:pt x="13031" y="1995"/>
                  </a:lnTo>
                  <a:close/>
                  <a:moveTo>
                    <a:pt x="13031" y="2237"/>
                  </a:moveTo>
                  <a:lnTo>
                    <a:pt x="13031" y="2235"/>
                  </a:lnTo>
                  <a:lnTo>
                    <a:pt x="13026" y="2212"/>
                  </a:lnTo>
                  <a:lnTo>
                    <a:pt x="13013" y="2193"/>
                  </a:lnTo>
                  <a:lnTo>
                    <a:pt x="12994" y="2180"/>
                  </a:lnTo>
                  <a:lnTo>
                    <a:pt x="12971" y="2175"/>
                  </a:lnTo>
                  <a:lnTo>
                    <a:pt x="12947" y="2180"/>
                  </a:lnTo>
                  <a:lnTo>
                    <a:pt x="12928" y="2193"/>
                  </a:lnTo>
                  <a:lnTo>
                    <a:pt x="12916" y="2212"/>
                  </a:lnTo>
                  <a:lnTo>
                    <a:pt x="12911" y="2235"/>
                  </a:lnTo>
                  <a:lnTo>
                    <a:pt x="12911" y="2237"/>
                  </a:lnTo>
                  <a:lnTo>
                    <a:pt x="12916" y="2260"/>
                  </a:lnTo>
                  <a:lnTo>
                    <a:pt x="12928" y="2279"/>
                  </a:lnTo>
                  <a:lnTo>
                    <a:pt x="12947" y="2292"/>
                  </a:lnTo>
                  <a:lnTo>
                    <a:pt x="12971" y="2297"/>
                  </a:lnTo>
                  <a:lnTo>
                    <a:pt x="12994" y="2292"/>
                  </a:lnTo>
                  <a:lnTo>
                    <a:pt x="13013" y="2279"/>
                  </a:lnTo>
                  <a:lnTo>
                    <a:pt x="13026" y="2260"/>
                  </a:lnTo>
                  <a:lnTo>
                    <a:pt x="13031" y="2237"/>
                  </a:lnTo>
                  <a:close/>
                  <a:moveTo>
                    <a:pt x="13031" y="2477"/>
                  </a:moveTo>
                  <a:lnTo>
                    <a:pt x="13026" y="2453"/>
                  </a:lnTo>
                  <a:lnTo>
                    <a:pt x="13013" y="2434"/>
                  </a:lnTo>
                  <a:lnTo>
                    <a:pt x="12994" y="2421"/>
                  </a:lnTo>
                  <a:lnTo>
                    <a:pt x="12971" y="2417"/>
                  </a:lnTo>
                  <a:lnTo>
                    <a:pt x="12947" y="2421"/>
                  </a:lnTo>
                  <a:lnTo>
                    <a:pt x="12928" y="2434"/>
                  </a:lnTo>
                  <a:lnTo>
                    <a:pt x="12916" y="2453"/>
                  </a:lnTo>
                  <a:lnTo>
                    <a:pt x="12911" y="2477"/>
                  </a:lnTo>
                  <a:lnTo>
                    <a:pt x="12916" y="2500"/>
                  </a:lnTo>
                  <a:lnTo>
                    <a:pt x="12928" y="2519"/>
                  </a:lnTo>
                  <a:lnTo>
                    <a:pt x="12947" y="2532"/>
                  </a:lnTo>
                  <a:lnTo>
                    <a:pt x="12971" y="2537"/>
                  </a:lnTo>
                  <a:lnTo>
                    <a:pt x="12994" y="2532"/>
                  </a:lnTo>
                  <a:lnTo>
                    <a:pt x="13013" y="2519"/>
                  </a:lnTo>
                  <a:lnTo>
                    <a:pt x="13026" y="2500"/>
                  </a:lnTo>
                  <a:lnTo>
                    <a:pt x="13031" y="2477"/>
                  </a:lnTo>
                  <a:close/>
                  <a:moveTo>
                    <a:pt x="13031" y="2717"/>
                  </a:moveTo>
                  <a:lnTo>
                    <a:pt x="13026" y="2693"/>
                  </a:lnTo>
                  <a:lnTo>
                    <a:pt x="13013" y="2674"/>
                  </a:lnTo>
                  <a:lnTo>
                    <a:pt x="12994" y="2661"/>
                  </a:lnTo>
                  <a:lnTo>
                    <a:pt x="12971" y="2657"/>
                  </a:lnTo>
                  <a:lnTo>
                    <a:pt x="12947" y="2661"/>
                  </a:lnTo>
                  <a:lnTo>
                    <a:pt x="12928" y="2674"/>
                  </a:lnTo>
                  <a:lnTo>
                    <a:pt x="12916" y="2693"/>
                  </a:lnTo>
                  <a:lnTo>
                    <a:pt x="12911" y="2717"/>
                  </a:lnTo>
                  <a:lnTo>
                    <a:pt x="12916" y="2740"/>
                  </a:lnTo>
                  <a:lnTo>
                    <a:pt x="12928" y="2759"/>
                  </a:lnTo>
                  <a:lnTo>
                    <a:pt x="12947" y="2772"/>
                  </a:lnTo>
                  <a:lnTo>
                    <a:pt x="12971" y="2777"/>
                  </a:lnTo>
                  <a:lnTo>
                    <a:pt x="12994" y="2772"/>
                  </a:lnTo>
                  <a:lnTo>
                    <a:pt x="13013" y="2759"/>
                  </a:lnTo>
                  <a:lnTo>
                    <a:pt x="13026" y="2740"/>
                  </a:lnTo>
                  <a:lnTo>
                    <a:pt x="13031" y="2717"/>
                  </a:lnTo>
                  <a:close/>
                  <a:moveTo>
                    <a:pt x="13031" y="2957"/>
                  </a:moveTo>
                  <a:lnTo>
                    <a:pt x="13026" y="2933"/>
                  </a:lnTo>
                  <a:lnTo>
                    <a:pt x="13013" y="2914"/>
                  </a:lnTo>
                  <a:lnTo>
                    <a:pt x="12994" y="2901"/>
                  </a:lnTo>
                  <a:lnTo>
                    <a:pt x="12971" y="2897"/>
                  </a:lnTo>
                  <a:lnTo>
                    <a:pt x="12947" y="2901"/>
                  </a:lnTo>
                  <a:lnTo>
                    <a:pt x="12928" y="2914"/>
                  </a:lnTo>
                  <a:lnTo>
                    <a:pt x="12916" y="2933"/>
                  </a:lnTo>
                  <a:lnTo>
                    <a:pt x="12911" y="2957"/>
                  </a:lnTo>
                  <a:lnTo>
                    <a:pt x="12916" y="2980"/>
                  </a:lnTo>
                  <a:lnTo>
                    <a:pt x="12928" y="2999"/>
                  </a:lnTo>
                  <a:lnTo>
                    <a:pt x="12947" y="3012"/>
                  </a:lnTo>
                  <a:lnTo>
                    <a:pt x="12971" y="3017"/>
                  </a:lnTo>
                  <a:lnTo>
                    <a:pt x="12994" y="3012"/>
                  </a:lnTo>
                  <a:lnTo>
                    <a:pt x="13013" y="2999"/>
                  </a:lnTo>
                  <a:lnTo>
                    <a:pt x="13026" y="2980"/>
                  </a:lnTo>
                  <a:lnTo>
                    <a:pt x="13031" y="2957"/>
                  </a:lnTo>
                  <a:close/>
                  <a:moveTo>
                    <a:pt x="13031" y="3197"/>
                  </a:moveTo>
                  <a:lnTo>
                    <a:pt x="13026" y="3173"/>
                  </a:lnTo>
                  <a:lnTo>
                    <a:pt x="13013" y="3154"/>
                  </a:lnTo>
                  <a:lnTo>
                    <a:pt x="12994" y="3141"/>
                  </a:lnTo>
                  <a:lnTo>
                    <a:pt x="12971" y="3137"/>
                  </a:lnTo>
                  <a:lnTo>
                    <a:pt x="12947" y="3141"/>
                  </a:lnTo>
                  <a:lnTo>
                    <a:pt x="12928" y="3154"/>
                  </a:lnTo>
                  <a:lnTo>
                    <a:pt x="12916" y="3173"/>
                  </a:lnTo>
                  <a:lnTo>
                    <a:pt x="12911" y="3197"/>
                  </a:lnTo>
                  <a:lnTo>
                    <a:pt x="12916" y="3220"/>
                  </a:lnTo>
                  <a:lnTo>
                    <a:pt x="12928" y="3239"/>
                  </a:lnTo>
                  <a:lnTo>
                    <a:pt x="12947" y="3252"/>
                  </a:lnTo>
                  <a:lnTo>
                    <a:pt x="12971" y="3257"/>
                  </a:lnTo>
                  <a:lnTo>
                    <a:pt x="12994" y="3252"/>
                  </a:lnTo>
                  <a:lnTo>
                    <a:pt x="13013" y="3239"/>
                  </a:lnTo>
                  <a:lnTo>
                    <a:pt x="13026" y="3220"/>
                  </a:lnTo>
                  <a:lnTo>
                    <a:pt x="13031" y="3197"/>
                  </a:lnTo>
                  <a:close/>
                  <a:moveTo>
                    <a:pt x="13031" y="3437"/>
                  </a:moveTo>
                  <a:lnTo>
                    <a:pt x="13026" y="3413"/>
                  </a:lnTo>
                  <a:lnTo>
                    <a:pt x="13013" y="3394"/>
                  </a:lnTo>
                  <a:lnTo>
                    <a:pt x="12994" y="3381"/>
                  </a:lnTo>
                  <a:lnTo>
                    <a:pt x="12971" y="3377"/>
                  </a:lnTo>
                  <a:lnTo>
                    <a:pt x="12947" y="3381"/>
                  </a:lnTo>
                  <a:lnTo>
                    <a:pt x="12928" y="3394"/>
                  </a:lnTo>
                  <a:lnTo>
                    <a:pt x="12916" y="3413"/>
                  </a:lnTo>
                  <a:lnTo>
                    <a:pt x="12911" y="3437"/>
                  </a:lnTo>
                  <a:lnTo>
                    <a:pt x="12916" y="3460"/>
                  </a:lnTo>
                  <a:lnTo>
                    <a:pt x="12928" y="3479"/>
                  </a:lnTo>
                  <a:lnTo>
                    <a:pt x="12947" y="3492"/>
                  </a:lnTo>
                  <a:lnTo>
                    <a:pt x="12971" y="3497"/>
                  </a:lnTo>
                  <a:lnTo>
                    <a:pt x="12994" y="3492"/>
                  </a:lnTo>
                  <a:lnTo>
                    <a:pt x="13013" y="3479"/>
                  </a:lnTo>
                  <a:lnTo>
                    <a:pt x="13026" y="3460"/>
                  </a:lnTo>
                  <a:lnTo>
                    <a:pt x="13031" y="3437"/>
                  </a:lnTo>
                  <a:close/>
                  <a:moveTo>
                    <a:pt x="13031" y="3677"/>
                  </a:moveTo>
                  <a:lnTo>
                    <a:pt x="13026" y="3653"/>
                  </a:lnTo>
                  <a:lnTo>
                    <a:pt x="13013" y="3634"/>
                  </a:lnTo>
                  <a:lnTo>
                    <a:pt x="12994" y="3621"/>
                  </a:lnTo>
                  <a:lnTo>
                    <a:pt x="12971" y="3617"/>
                  </a:lnTo>
                  <a:lnTo>
                    <a:pt x="12947" y="3621"/>
                  </a:lnTo>
                  <a:lnTo>
                    <a:pt x="12928" y="3634"/>
                  </a:lnTo>
                  <a:lnTo>
                    <a:pt x="12916" y="3653"/>
                  </a:lnTo>
                  <a:lnTo>
                    <a:pt x="12911" y="3677"/>
                  </a:lnTo>
                  <a:lnTo>
                    <a:pt x="12916" y="3700"/>
                  </a:lnTo>
                  <a:lnTo>
                    <a:pt x="12928" y="3719"/>
                  </a:lnTo>
                  <a:lnTo>
                    <a:pt x="12947" y="3732"/>
                  </a:lnTo>
                  <a:lnTo>
                    <a:pt x="12971" y="3737"/>
                  </a:lnTo>
                  <a:lnTo>
                    <a:pt x="12994" y="3732"/>
                  </a:lnTo>
                  <a:lnTo>
                    <a:pt x="13013" y="3719"/>
                  </a:lnTo>
                  <a:lnTo>
                    <a:pt x="13026" y="3700"/>
                  </a:lnTo>
                  <a:lnTo>
                    <a:pt x="13031" y="3677"/>
                  </a:lnTo>
                  <a:close/>
                  <a:moveTo>
                    <a:pt x="13031" y="3917"/>
                  </a:moveTo>
                  <a:lnTo>
                    <a:pt x="13026" y="3894"/>
                  </a:lnTo>
                  <a:lnTo>
                    <a:pt x="13013" y="3874"/>
                  </a:lnTo>
                  <a:lnTo>
                    <a:pt x="12994" y="3861"/>
                  </a:lnTo>
                  <a:lnTo>
                    <a:pt x="12971" y="3857"/>
                  </a:lnTo>
                  <a:lnTo>
                    <a:pt x="12947" y="3861"/>
                  </a:lnTo>
                  <a:lnTo>
                    <a:pt x="12928" y="3874"/>
                  </a:lnTo>
                  <a:lnTo>
                    <a:pt x="12916" y="3894"/>
                  </a:lnTo>
                  <a:lnTo>
                    <a:pt x="12911" y="3917"/>
                  </a:lnTo>
                  <a:lnTo>
                    <a:pt x="12916" y="3940"/>
                  </a:lnTo>
                  <a:lnTo>
                    <a:pt x="12928" y="3959"/>
                  </a:lnTo>
                  <a:lnTo>
                    <a:pt x="12947" y="3972"/>
                  </a:lnTo>
                  <a:lnTo>
                    <a:pt x="12971" y="3977"/>
                  </a:lnTo>
                  <a:lnTo>
                    <a:pt x="12994" y="3972"/>
                  </a:lnTo>
                  <a:lnTo>
                    <a:pt x="13013" y="3959"/>
                  </a:lnTo>
                  <a:lnTo>
                    <a:pt x="13026" y="3940"/>
                  </a:lnTo>
                  <a:lnTo>
                    <a:pt x="13031" y="3917"/>
                  </a:lnTo>
                  <a:close/>
                  <a:moveTo>
                    <a:pt x="13031" y="4157"/>
                  </a:moveTo>
                  <a:lnTo>
                    <a:pt x="13026" y="4134"/>
                  </a:lnTo>
                  <a:lnTo>
                    <a:pt x="13013" y="4114"/>
                  </a:lnTo>
                  <a:lnTo>
                    <a:pt x="12994" y="4101"/>
                  </a:lnTo>
                  <a:lnTo>
                    <a:pt x="12971" y="4097"/>
                  </a:lnTo>
                  <a:lnTo>
                    <a:pt x="12947" y="4101"/>
                  </a:lnTo>
                  <a:lnTo>
                    <a:pt x="12928" y="4114"/>
                  </a:lnTo>
                  <a:lnTo>
                    <a:pt x="12916" y="4134"/>
                  </a:lnTo>
                  <a:lnTo>
                    <a:pt x="12911" y="4157"/>
                  </a:lnTo>
                  <a:lnTo>
                    <a:pt x="12916" y="4180"/>
                  </a:lnTo>
                  <a:lnTo>
                    <a:pt x="12928" y="4199"/>
                  </a:lnTo>
                  <a:lnTo>
                    <a:pt x="12947" y="4212"/>
                  </a:lnTo>
                  <a:lnTo>
                    <a:pt x="12971" y="4217"/>
                  </a:lnTo>
                  <a:lnTo>
                    <a:pt x="12994" y="4212"/>
                  </a:lnTo>
                  <a:lnTo>
                    <a:pt x="13013" y="4199"/>
                  </a:lnTo>
                  <a:lnTo>
                    <a:pt x="13026" y="4180"/>
                  </a:lnTo>
                  <a:lnTo>
                    <a:pt x="13031" y="4157"/>
                  </a:lnTo>
                  <a:close/>
                  <a:moveTo>
                    <a:pt x="13031" y="4397"/>
                  </a:moveTo>
                  <a:lnTo>
                    <a:pt x="13026" y="4374"/>
                  </a:lnTo>
                  <a:lnTo>
                    <a:pt x="13013" y="4354"/>
                  </a:lnTo>
                  <a:lnTo>
                    <a:pt x="12994" y="4341"/>
                  </a:lnTo>
                  <a:lnTo>
                    <a:pt x="12971" y="4337"/>
                  </a:lnTo>
                  <a:lnTo>
                    <a:pt x="12947" y="4341"/>
                  </a:lnTo>
                  <a:lnTo>
                    <a:pt x="12928" y="4354"/>
                  </a:lnTo>
                  <a:lnTo>
                    <a:pt x="12916" y="4374"/>
                  </a:lnTo>
                  <a:lnTo>
                    <a:pt x="12911" y="4397"/>
                  </a:lnTo>
                  <a:lnTo>
                    <a:pt x="12916" y="4420"/>
                  </a:lnTo>
                  <a:lnTo>
                    <a:pt x="12928" y="4439"/>
                  </a:lnTo>
                  <a:lnTo>
                    <a:pt x="12947" y="4452"/>
                  </a:lnTo>
                  <a:lnTo>
                    <a:pt x="12971" y="4457"/>
                  </a:lnTo>
                  <a:lnTo>
                    <a:pt x="12994" y="4452"/>
                  </a:lnTo>
                  <a:lnTo>
                    <a:pt x="13013" y="4439"/>
                  </a:lnTo>
                  <a:lnTo>
                    <a:pt x="13026" y="4420"/>
                  </a:lnTo>
                  <a:lnTo>
                    <a:pt x="13031" y="4397"/>
                  </a:lnTo>
                  <a:close/>
                  <a:moveTo>
                    <a:pt x="13031" y="4638"/>
                  </a:moveTo>
                  <a:lnTo>
                    <a:pt x="13031" y="4637"/>
                  </a:lnTo>
                  <a:lnTo>
                    <a:pt x="13026" y="4614"/>
                  </a:lnTo>
                  <a:lnTo>
                    <a:pt x="13013" y="4594"/>
                  </a:lnTo>
                  <a:lnTo>
                    <a:pt x="12994" y="4581"/>
                  </a:lnTo>
                  <a:lnTo>
                    <a:pt x="12971" y="4577"/>
                  </a:lnTo>
                  <a:lnTo>
                    <a:pt x="12947" y="4581"/>
                  </a:lnTo>
                  <a:lnTo>
                    <a:pt x="12928" y="4594"/>
                  </a:lnTo>
                  <a:lnTo>
                    <a:pt x="12916" y="4614"/>
                  </a:lnTo>
                  <a:lnTo>
                    <a:pt x="12911" y="4637"/>
                  </a:lnTo>
                  <a:lnTo>
                    <a:pt x="12911" y="4638"/>
                  </a:lnTo>
                  <a:lnTo>
                    <a:pt x="12916" y="4661"/>
                  </a:lnTo>
                  <a:lnTo>
                    <a:pt x="12928" y="4680"/>
                  </a:lnTo>
                  <a:lnTo>
                    <a:pt x="12947" y="4693"/>
                  </a:lnTo>
                  <a:lnTo>
                    <a:pt x="12971" y="4698"/>
                  </a:lnTo>
                  <a:lnTo>
                    <a:pt x="12994" y="4693"/>
                  </a:lnTo>
                  <a:lnTo>
                    <a:pt x="13013" y="4680"/>
                  </a:lnTo>
                  <a:lnTo>
                    <a:pt x="13026" y="4661"/>
                  </a:lnTo>
                  <a:lnTo>
                    <a:pt x="13031" y="4638"/>
                  </a:lnTo>
                  <a:close/>
                  <a:moveTo>
                    <a:pt x="13031" y="4878"/>
                  </a:moveTo>
                  <a:lnTo>
                    <a:pt x="13026" y="4854"/>
                  </a:lnTo>
                  <a:lnTo>
                    <a:pt x="13013" y="4835"/>
                  </a:lnTo>
                  <a:lnTo>
                    <a:pt x="12994" y="4822"/>
                  </a:lnTo>
                  <a:lnTo>
                    <a:pt x="12971" y="4818"/>
                  </a:lnTo>
                  <a:lnTo>
                    <a:pt x="12947" y="4822"/>
                  </a:lnTo>
                  <a:lnTo>
                    <a:pt x="12928" y="4835"/>
                  </a:lnTo>
                  <a:lnTo>
                    <a:pt x="12916" y="4854"/>
                  </a:lnTo>
                  <a:lnTo>
                    <a:pt x="12911" y="4878"/>
                  </a:lnTo>
                  <a:lnTo>
                    <a:pt x="12916" y="4901"/>
                  </a:lnTo>
                  <a:lnTo>
                    <a:pt x="12928" y="4920"/>
                  </a:lnTo>
                  <a:lnTo>
                    <a:pt x="12947" y="4933"/>
                  </a:lnTo>
                  <a:lnTo>
                    <a:pt x="12971" y="4938"/>
                  </a:lnTo>
                  <a:lnTo>
                    <a:pt x="12994" y="4933"/>
                  </a:lnTo>
                  <a:lnTo>
                    <a:pt x="13013" y="4920"/>
                  </a:lnTo>
                  <a:lnTo>
                    <a:pt x="13026" y="4901"/>
                  </a:lnTo>
                  <a:lnTo>
                    <a:pt x="13031" y="4878"/>
                  </a:lnTo>
                  <a:close/>
                  <a:moveTo>
                    <a:pt x="13031" y="5118"/>
                  </a:moveTo>
                  <a:lnTo>
                    <a:pt x="13026" y="5094"/>
                  </a:lnTo>
                  <a:lnTo>
                    <a:pt x="13013" y="5075"/>
                  </a:lnTo>
                  <a:lnTo>
                    <a:pt x="12994" y="5062"/>
                  </a:lnTo>
                  <a:lnTo>
                    <a:pt x="12971" y="5058"/>
                  </a:lnTo>
                  <a:lnTo>
                    <a:pt x="12947" y="5062"/>
                  </a:lnTo>
                  <a:lnTo>
                    <a:pt x="12928" y="5075"/>
                  </a:lnTo>
                  <a:lnTo>
                    <a:pt x="12916" y="5094"/>
                  </a:lnTo>
                  <a:lnTo>
                    <a:pt x="12911" y="5118"/>
                  </a:lnTo>
                  <a:lnTo>
                    <a:pt x="12916" y="5141"/>
                  </a:lnTo>
                  <a:lnTo>
                    <a:pt x="12928" y="5160"/>
                  </a:lnTo>
                  <a:lnTo>
                    <a:pt x="12947" y="5173"/>
                  </a:lnTo>
                  <a:lnTo>
                    <a:pt x="12971" y="5178"/>
                  </a:lnTo>
                  <a:lnTo>
                    <a:pt x="12994" y="5173"/>
                  </a:lnTo>
                  <a:lnTo>
                    <a:pt x="13013" y="5160"/>
                  </a:lnTo>
                  <a:lnTo>
                    <a:pt x="13026" y="5141"/>
                  </a:lnTo>
                  <a:lnTo>
                    <a:pt x="13031" y="5118"/>
                  </a:lnTo>
                  <a:close/>
                  <a:moveTo>
                    <a:pt x="13031" y="5358"/>
                  </a:moveTo>
                  <a:lnTo>
                    <a:pt x="13026" y="5334"/>
                  </a:lnTo>
                  <a:lnTo>
                    <a:pt x="13013" y="5315"/>
                  </a:lnTo>
                  <a:lnTo>
                    <a:pt x="12994" y="5302"/>
                  </a:lnTo>
                  <a:lnTo>
                    <a:pt x="12971" y="5298"/>
                  </a:lnTo>
                  <a:lnTo>
                    <a:pt x="12947" y="5302"/>
                  </a:lnTo>
                  <a:lnTo>
                    <a:pt x="12928" y="5315"/>
                  </a:lnTo>
                  <a:lnTo>
                    <a:pt x="12916" y="5334"/>
                  </a:lnTo>
                  <a:lnTo>
                    <a:pt x="12911" y="5358"/>
                  </a:lnTo>
                  <a:lnTo>
                    <a:pt x="12916" y="5381"/>
                  </a:lnTo>
                  <a:lnTo>
                    <a:pt x="12928" y="5400"/>
                  </a:lnTo>
                  <a:lnTo>
                    <a:pt x="12947" y="5413"/>
                  </a:lnTo>
                  <a:lnTo>
                    <a:pt x="12971" y="5418"/>
                  </a:lnTo>
                  <a:lnTo>
                    <a:pt x="12994" y="5413"/>
                  </a:lnTo>
                  <a:lnTo>
                    <a:pt x="13013" y="5400"/>
                  </a:lnTo>
                  <a:lnTo>
                    <a:pt x="13026" y="5381"/>
                  </a:lnTo>
                  <a:lnTo>
                    <a:pt x="13031" y="5358"/>
                  </a:lnTo>
                  <a:close/>
                  <a:moveTo>
                    <a:pt x="13031" y="5598"/>
                  </a:moveTo>
                  <a:lnTo>
                    <a:pt x="13026" y="5574"/>
                  </a:lnTo>
                  <a:lnTo>
                    <a:pt x="13013" y="5555"/>
                  </a:lnTo>
                  <a:lnTo>
                    <a:pt x="12994" y="5542"/>
                  </a:lnTo>
                  <a:lnTo>
                    <a:pt x="12971" y="5538"/>
                  </a:lnTo>
                  <a:lnTo>
                    <a:pt x="12947" y="5542"/>
                  </a:lnTo>
                  <a:lnTo>
                    <a:pt x="12928" y="5555"/>
                  </a:lnTo>
                  <a:lnTo>
                    <a:pt x="12916" y="5574"/>
                  </a:lnTo>
                  <a:lnTo>
                    <a:pt x="12911" y="5598"/>
                  </a:lnTo>
                  <a:lnTo>
                    <a:pt x="12916" y="5621"/>
                  </a:lnTo>
                  <a:lnTo>
                    <a:pt x="12928" y="5640"/>
                  </a:lnTo>
                  <a:lnTo>
                    <a:pt x="12947" y="5653"/>
                  </a:lnTo>
                  <a:lnTo>
                    <a:pt x="12971" y="5658"/>
                  </a:lnTo>
                  <a:lnTo>
                    <a:pt x="12994" y="5653"/>
                  </a:lnTo>
                  <a:lnTo>
                    <a:pt x="13013" y="5640"/>
                  </a:lnTo>
                  <a:lnTo>
                    <a:pt x="13026" y="5621"/>
                  </a:lnTo>
                  <a:lnTo>
                    <a:pt x="13031" y="5598"/>
                  </a:lnTo>
                  <a:close/>
                  <a:moveTo>
                    <a:pt x="13031" y="5838"/>
                  </a:moveTo>
                  <a:lnTo>
                    <a:pt x="13026" y="5814"/>
                  </a:lnTo>
                  <a:lnTo>
                    <a:pt x="13013" y="5795"/>
                  </a:lnTo>
                  <a:lnTo>
                    <a:pt x="12994" y="5782"/>
                  </a:lnTo>
                  <a:lnTo>
                    <a:pt x="12971" y="5778"/>
                  </a:lnTo>
                  <a:lnTo>
                    <a:pt x="12947" y="5782"/>
                  </a:lnTo>
                  <a:lnTo>
                    <a:pt x="12928" y="5795"/>
                  </a:lnTo>
                  <a:lnTo>
                    <a:pt x="12916" y="5814"/>
                  </a:lnTo>
                  <a:lnTo>
                    <a:pt x="12911" y="5838"/>
                  </a:lnTo>
                  <a:lnTo>
                    <a:pt x="12916" y="5861"/>
                  </a:lnTo>
                  <a:lnTo>
                    <a:pt x="12928" y="5880"/>
                  </a:lnTo>
                  <a:lnTo>
                    <a:pt x="12947" y="5893"/>
                  </a:lnTo>
                  <a:lnTo>
                    <a:pt x="12971" y="5898"/>
                  </a:lnTo>
                  <a:lnTo>
                    <a:pt x="12994" y="5893"/>
                  </a:lnTo>
                  <a:lnTo>
                    <a:pt x="13013" y="5880"/>
                  </a:lnTo>
                  <a:lnTo>
                    <a:pt x="13026" y="5861"/>
                  </a:lnTo>
                  <a:lnTo>
                    <a:pt x="13031" y="5838"/>
                  </a:lnTo>
                  <a:close/>
                  <a:moveTo>
                    <a:pt x="13031" y="6078"/>
                  </a:moveTo>
                  <a:lnTo>
                    <a:pt x="13026" y="6054"/>
                  </a:lnTo>
                  <a:lnTo>
                    <a:pt x="13013" y="6035"/>
                  </a:lnTo>
                  <a:lnTo>
                    <a:pt x="12994" y="6022"/>
                  </a:lnTo>
                  <a:lnTo>
                    <a:pt x="12971" y="6018"/>
                  </a:lnTo>
                  <a:lnTo>
                    <a:pt x="12947" y="6022"/>
                  </a:lnTo>
                  <a:lnTo>
                    <a:pt x="12928" y="6035"/>
                  </a:lnTo>
                  <a:lnTo>
                    <a:pt x="12916" y="6054"/>
                  </a:lnTo>
                  <a:lnTo>
                    <a:pt x="12911" y="6078"/>
                  </a:lnTo>
                  <a:lnTo>
                    <a:pt x="12916" y="6101"/>
                  </a:lnTo>
                  <a:lnTo>
                    <a:pt x="12928" y="6120"/>
                  </a:lnTo>
                  <a:lnTo>
                    <a:pt x="12947" y="6133"/>
                  </a:lnTo>
                  <a:lnTo>
                    <a:pt x="12971" y="6138"/>
                  </a:lnTo>
                  <a:lnTo>
                    <a:pt x="12994" y="6133"/>
                  </a:lnTo>
                  <a:lnTo>
                    <a:pt x="13013" y="6120"/>
                  </a:lnTo>
                  <a:lnTo>
                    <a:pt x="13026" y="6101"/>
                  </a:lnTo>
                  <a:lnTo>
                    <a:pt x="13031" y="6078"/>
                  </a:lnTo>
                  <a:close/>
                  <a:moveTo>
                    <a:pt x="13031" y="6318"/>
                  </a:moveTo>
                  <a:lnTo>
                    <a:pt x="13026" y="6295"/>
                  </a:lnTo>
                  <a:lnTo>
                    <a:pt x="13013" y="6276"/>
                  </a:lnTo>
                  <a:lnTo>
                    <a:pt x="12994" y="6263"/>
                  </a:lnTo>
                  <a:lnTo>
                    <a:pt x="12971" y="6258"/>
                  </a:lnTo>
                  <a:lnTo>
                    <a:pt x="12947" y="6263"/>
                  </a:lnTo>
                  <a:lnTo>
                    <a:pt x="12928" y="6276"/>
                  </a:lnTo>
                  <a:lnTo>
                    <a:pt x="12916" y="6295"/>
                  </a:lnTo>
                  <a:lnTo>
                    <a:pt x="12911" y="6318"/>
                  </a:lnTo>
                  <a:lnTo>
                    <a:pt x="12916" y="6341"/>
                  </a:lnTo>
                  <a:lnTo>
                    <a:pt x="12928" y="6360"/>
                  </a:lnTo>
                  <a:lnTo>
                    <a:pt x="12947" y="6373"/>
                  </a:lnTo>
                  <a:lnTo>
                    <a:pt x="12971" y="6378"/>
                  </a:lnTo>
                  <a:lnTo>
                    <a:pt x="12994" y="6373"/>
                  </a:lnTo>
                  <a:lnTo>
                    <a:pt x="13013" y="6360"/>
                  </a:lnTo>
                  <a:lnTo>
                    <a:pt x="13026" y="6341"/>
                  </a:lnTo>
                  <a:lnTo>
                    <a:pt x="13031" y="6318"/>
                  </a:lnTo>
                  <a:close/>
                  <a:moveTo>
                    <a:pt x="13031" y="6558"/>
                  </a:moveTo>
                  <a:lnTo>
                    <a:pt x="13026" y="6535"/>
                  </a:lnTo>
                  <a:lnTo>
                    <a:pt x="13013" y="6516"/>
                  </a:lnTo>
                  <a:lnTo>
                    <a:pt x="12994" y="6503"/>
                  </a:lnTo>
                  <a:lnTo>
                    <a:pt x="12971" y="6498"/>
                  </a:lnTo>
                  <a:lnTo>
                    <a:pt x="12947" y="6503"/>
                  </a:lnTo>
                  <a:lnTo>
                    <a:pt x="12928" y="6516"/>
                  </a:lnTo>
                  <a:lnTo>
                    <a:pt x="12916" y="6535"/>
                  </a:lnTo>
                  <a:lnTo>
                    <a:pt x="12911" y="6558"/>
                  </a:lnTo>
                  <a:lnTo>
                    <a:pt x="12916" y="6581"/>
                  </a:lnTo>
                  <a:lnTo>
                    <a:pt x="12928" y="6600"/>
                  </a:lnTo>
                  <a:lnTo>
                    <a:pt x="12947" y="6613"/>
                  </a:lnTo>
                  <a:lnTo>
                    <a:pt x="12971" y="6618"/>
                  </a:lnTo>
                  <a:lnTo>
                    <a:pt x="12994" y="6613"/>
                  </a:lnTo>
                  <a:lnTo>
                    <a:pt x="13013" y="6600"/>
                  </a:lnTo>
                  <a:lnTo>
                    <a:pt x="13026" y="6581"/>
                  </a:lnTo>
                  <a:lnTo>
                    <a:pt x="13031" y="6558"/>
                  </a:lnTo>
                  <a:close/>
                  <a:moveTo>
                    <a:pt x="12937" y="6705"/>
                  </a:moveTo>
                  <a:lnTo>
                    <a:pt x="12933" y="6682"/>
                  </a:lnTo>
                  <a:lnTo>
                    <a:pt x="12920" y="6663"/>
                  </a:lnTo>
                  <a:lnTo>
                    <a:pt x="12901" y="6650"/>
                  </a:lnTo>
                  <a:lnTo>
                    <a:pt x="12877" y="6645"/>
                  </a:lnTo>
                  <a:lnTo>
                    <a:pt x="12854" y="6650"/>
                  </a:lnTo>
                  <a:lnTo>
                    <a:pt x="12835" y="6663"/>
                  </a:lnTo>
                  <a:lnTo>
                    <a:pt x="12822" y="6682"/>
                  </a:lnTo>
                  <a:lnTo>
                    <a:pt x="12817" y="6705"/>
                  </a:lnTo>
                  <a:lnTo>
                    <a:pt x="12822" y="6728"/>
                  </a:lnTo>
                  <a:lnTo>
                    <a:pt x="12835" y="6748"/>
                  </a:lnTo>
                  <a:lnTo>
                    <a:pt x="12854" y="6761"/>
                  </a:lnTo>
                  <a:lnTo>
                    <a:pt x="12877" y="6765"/>
                  </a:lnTo>
                  <a:lnTo>
                    <a:pt x="12901" y="6761"/>
                  </a:lnTo>
                  <a:lnTo>
                    <a:pt x="12920" y="6748"/>
                  </a:lnTo>
                  <a:lnTo>
                    <a:pt x="12933" y="6728"/>
                  </a:lnTo>
                  <a:lnTo>
                    <a:pt x="12937" y="6705"/>
                  </a:lnTo>
                  <a:close/>
                  <a:moveTo>
                    <a:pt x="12697" y="6705"/>
                  </a:moveTo>
                  <a:lnTo>
                    <a:pt x="12693" y="6682"/>
                  </a:lnTo>
                  <a:lnTo>
                    <a:pt x="12680" y="6663"/>
                  </a:lnTo>
                  <a:lnTo>
                    <a:pt x="12661" y="6650"/>
                  </a:lnTo>
                  <a:lnTo>
                    <a:pt x="12637" y="6645"/>
                  </a:lnTo>
                  <a:lnTo>
                    <a:pt x="12614" y="6650"/>
                  </a:lnTo>
                  <a:lnTo>
                    <a:pt x="12595" y="6663"/>
                  </a:lnTo>
                  <a:lnTo>
                    <a:pt x="12582" y="6682"/>
                  </a:lnTo>
                  <a:lnTo>
                    <a:pt x="12577" y="6705"/>
                  </a:lnTo>
                  <a:lnTo>
                    <a:pt x="12582" y="6728"/>
                  </a:lnTo>
                  <a:lnTo>
                    <a:pt x="12595" y="6748"/>
                  </a:lnTo>
                  <a:lnTo>
                    <a:pt x="12614" y="6761"/>
                  </a:lnTo>
                  <a:lnTo>
                    <a:pt x="12637" y="6765"/>
                  </a:lnTo>
                  <a:lnTo>
                    <a:pt x="12661" y="6761"/>
                  </a:lnTo>
                  <a:lnTo>
                    <a:pt x="12680" y="6748"/>
                  </a:lnTo>
                  <a:lnTo>
                    <a:pt x="12693" y="6728"/>
                  </a:lnTo>
                  <a:lnTo>
                    <a:pt x="12697" y="6705"/>
                  </a:lnTo>
                  <a:close/>
                  <a:moveTo>
                    <a:pt x="12457" y="6705"/>
                  </a:moveTo>
                  <a:lnTo>
                    <a:pt x="12453" y="6682"/>
                  </a:lnTo>
                  <a:lnTo>
                    <a:pt x="12440" y="6663"/>
                  </a:lnTo>
                  <a:lnTo>
                    <a:pt x="12421" y="6650"/>
                  </a:lnTo>
                  <a:lnTo>
                    <a:pt x="12397" y="6645"/>
                  </a:lnTo>
                  <a:lnTo>
                    <a:pt x="12374" y="6650"/>
                  </a:lnTo>
                  <a:lnTo>
                    <a:pt x="12355" y="6663"/>
                  </a:lnTo>
                  <a:lnTo>
                    <a:pt x="12342" y="6682"/>
                  </a:lnTo>
                  <a:lnTo>
                    <a:pt x="12337" y="6705"/>
                  </a:lnTo>
                  <a:lnTo>
                    <a:pt x="12342" y="6728"/>
                  </a:lnTo>
                  <a:lnTo>
                    <a:pt x="12355" y="6748"/>
                  </a:lnTo>
                  <a:lnTo>
                    <a:pt x="12374" y="6761"/>
                  </a:lnTo>
                  <a:lnTo>
                    <a:pt x="12397" y="6765"/>
                  </a:lnTo>
                  <a:lnTo>
                    <a:pt x="12421" y="6761"/>
                  </a:lnTo>
                  <a:lnTo>
                    <a:pt x="12440" y="6748"/>
                  </a:lnTo>
                  <a:lnTo>
                    <a:pt x="12453" y="6728"/>
                  </a:lnTo>
                  <a:lnTo>
                    <a:pt x="12457" y="6705"/>
                  </a:lnTo>
                  <a:close/>
                  <a:moveTo>
                    <a:pt x="12217" y="6705"/>
                  </a:moveTo>
                  <a:lnTo>
                    <a:pt x="12213" y="6682"/>
                  </a:lnTo>
                  <a:lnTo>
                    <a:pt x="12200" y="6663"/>
                  </a:lnTo>
                  <a:lnTo>
                    <a:pt x="12181" y="6650"/>
                  </a:lnTo>
                  <a:lnTo>
                    <a:pt x="12157" y="6645"/>
                  </a:lnTo>
                  <a:lnTo>
                    <a:pt x="12134" y="6650"/>
                  </a:lnTo>
                  <a:lnTo>
                    <a:pt x="12115" y="6663"/>
                  </a:lnTo>
                  <a:lnTo>
                    <a:pt x="12102" y="6682"/>
                  </a:lnTo>
                  <a:lnTo>
                    <a:pt x="12097" y="6705"/>
                  </a:lnTo>
                  <a:lnTo>
                    <a:pt x="12102" y="6728"/>
                  </a:lnTo>
                  <a:lnTo>
                    <a:pt x="12115" y="6748"/>
                  </a:lnTo>
                  <a:lnTo>
                    <a:pt x="12134" y="6761"/>
                  </a:lnTo>
                  <a:lnTo>
                    <a:pt x="12157" y="6765"/>
                  </a:lnTo>
                  <a:lnTo>
                    <a:pt x="12181" y="6761"/>
                  </a:lnTo>
                  <a:lnTo>
                    <a:pt x="12200" y="6748"/>
                  </a:lnTo>
                  <a:lnTo>
                    <a:pt x="12213" y="6728"/>
                  </a:lnTo>
                  <a:lnTo>
                    <a:pt x="12217" y="6705"/>
                  </a:lnTo>
                  <a:close/>
                  <a:moveTo>
                    <a:pt x="11977" y="6705"/>
                  </a:moveTo>
                  <a:lnTo>
                    <a:pt x="11973" y="6682"/>
                  </a:lnTo>
                  <a:lnTo>
                    <a:pt x="11960" y="6663"/>
                  </a:lnTo>
                  <a:lnTo>
                    <a:pt x="11940" y="6650"/>
                  </a:lnTo>
                  <a:lnTo>
                    <a:pt x="11917" y="6645"/>
                  </a:lnTo>
                  <a:lnTo>
                    <a:pt x="11894" y="6650"/>
                  </a:lnTo>
                  <a:lnTo>
                    <a:pt x="11875" y="6663"/>
                  </a:lnTo>
                  <a:lnTo>
                    <a:pt x="11862" y="6682"/>
                  </a:lnTo>
                  <a:lnTo>
                    <a:pt x="11857" y="6705"/>
                  </a:lnTo>
                  <a:lnTo>
                    <a:pt x="11862" y="6728"/>
                  </a:lnTo>
                  <a:lnTo>
                    <a:pt x="11875" y="6748"/>
                  </a:lnTo>
                  <a:lnTo>
                    <a:pt x="11894" y="6761"/>
                  </a:lnTo>
                  <a:lnTo>
                    <a:pt x="11917" y="6765"/>
                  </a:lnTo>
                  <a:lnTo>
                    <a:pt x="11940" y="6761"/>
                  </a:lnTo>
                  <a:lnTo>
                    <a:pt x="11960" y="6748"/>
                  </a:lnTo>
                  <a:lnTo>
                    <a:pt x="11973" y="6728"/>
                  </a:lnTo>
                  <a:lnTo>
                    <a:pt x="11977" y="6705"/>
                  </a:lnTo>
                  <a:close/>
                  <a:moveTo>
                    <a:pt x="11737" y="6705"/>
                  </a:moveTo>
                  <a:lnTo>
                    <a:pt x="11733" y="6682"/>
                  </a:lnTo>
                  <a:lnTo>
                    <a:pt x="11720" y="6663"/>
                  </a:lnTo>
                  <a:lnTo>
                    <a:pt x="11700" y="6650"/>
                  </a:lnTo>
                  <a:lnTo>
                    <a:pt x="11677" y="6645"/>
                  </a:lnTo>
                  <a:lnTo>
                    <a:pt x="11654" y="6650"/>
                  </a:lnTo>
                  <a:lnTo>
                    <a:pt x="11635" y="6663"/>
                  </a:lnTo>
                  <a:lnTo>
                    <a:pt x="11622" y="6682"/>
                  </a:lnTo>
                  <a:lnTo>
                    <a:pt x="11617" y="6705"/>
                  </a:lnTo>
                  <a:lnTo>
                    <a:pt x="11622" y="6728"/>
                  </a:lnTo>
                  <a:lnTo>
                    <a:pt x="11635" y="6748"/>
                  </a:lnTo>
                  <a:lnTo>
                    <a:pt x="11654" y="6761"/>
                  </a:lnTo>
                  <a:lnTo>
                    <a:pt x="11677" y="6765"/>
                  </a:lnTo>
                  <a:lnTo>
                    <a:pt x="11700" y="6761"/>
                  </a:lnTo>
                  <a:lnTo>
                    <a:pt x="11720" y="6748"/>
                  </a:lnTo>
                  <a:lnTo>
                    <a:pt x="11733" y="6728"/>
                  </a:lnTo>
                  <a:lnTo>
                    <a:pt x="11737" y="6705"/>
                  </a:lnTo>
                  <a:close/>
                  <a:moveTo>
                    <a:pt x="11497" y="6705"/>
                  </a:moveTo>
                  <a:lnTo>
                    <a:pt x="11493" y="6682"/>
                  </a:lnTo>
                  <a:lnTo>
                    <a:pt x="11480" y="6663"/>
                  </a:lnTo>
                  <a:lnTo>
                    <a:pt x="11460" y="6650"/>
                  </a:lnTo>
                  <a:lnTo>
                    <a:pt x="11437" y="6645"/>
                  </a:lnTo>
                  <a:lnTo>
                    <a:pt x="11436" y="6645"/>
                  </a:lnTo>
                  <a:lnTo>
                    <a:pt x="11413" y="6650"/>
                  </a:lnTo>
                  <a:lnTo>
                    <a:pt x="11394" y="6663"/>
                  </a:lnTo>
                  <a:lnTo>
                    <a:pt x="11381" y="6682"/>
                  </a:lnTo>
                  <a:lnTo>
                    <a:pt x="11376" y="6705"/>
                  </a:lnTo>
                  <a:lnTo>
                    <a:pt x="11381" y="6728"/>
                  </a:lnTo>
                  <a:lnTo>
                    <a:pt x="11394" y="6748"/>
                  </a:lnTo>
                  <a:lnTo>
                    <a:pt x="11413" y="6761"/>
                  </a:lnTo>
                  <a:lnTo>
                    <a:pt x="11436" y="6765"/>
                  </a:lnTo>
                  <a:lnTo>
                    <a:pt x="11437" y="6765"/>
                  </a:lnTo>
                  <a:lnTo>
                    <a:pt x="11460" y="6761"/>
                  </a:lnTo>
                  <a:lnTo>
                    <a:pt x="11480" y="6748"/>
                  </a:lnTo>
                  <a:lnTo>
                    <a:pt x="11493" y="6728"/>
                  </a:lnTo>
                  <a:lnTo>
                    <a:pt x="11497" y="6705"/>
                  </a:lnTo>
                  <a:close/>
                  <a:moveTo>
                    <a:pt x="11256" y="6705"/>
                  </a:moveTo>
                  <a:lnTo>
                    <a:pt x="11252" y="6682"/>
                  </a:lnTo>
                  <a:lnTo>
                    <a:pt x="11239" y="6663"/>
                  </a:lnTo>
                  <a:lnTo>
                    <a:pt x="11220" y="6650"/>
                  </a:lnTo>
                  <a:lnTo>
                    <a:pt x="11196" y="6645"/>
                  </a:lnTo>
                  <a:lnTo>
                    <a:pt x="11173" y="6650"/>
                  </a:lnTo>
                  <a:lnTo>
                    <a:pt x="11154" y="6663"/>
                  </a:lnTo>
                  <a:lnTo>
                    <a:pt x="11141" y="6682"/>
                  </a:lnTo>
                  <a:lnTo>
                    <a:pt x="11136" y="6705"/>
                  </a:lnTo>
                  <a:lnTo>
                    <a:pt x="11141" y="6728"/>
                  </a:lnTo>
                  <a:lnTo>
                    <a:pt x="11154" y="6748"/>
                  </a:lnTo>
                  <a:lnTo>
                    <a:pt x="11173" y="6761"/>
                  </a:lnTo>
                  <a:lnTo>
                    <a:pt x="11196" y="6765"/>
                  </a:lnTo>
                  <a:lnTo>
                    <a:pt x="11220" y="6761"/>
                  </a:lnTo>
                  <a:lnTo>
                    <a:pt x="11239" y="6748"/>
                  </a:lnTo>
                  <a:lnTo>
                    <a:pt x="11252" y="6728"/>
                  </a:lnTo>
                  <a:lnTo>
                    <a:pt x="11256" y="6705"/>
                  </a:lnTo>
                  <a:close/>
                  <a:moveTo>
                    <a:pt x="11016" y="6705"/>
                  </a:moveTo>
                  <a:lnTo>
                    <a:pt x="11012" y="6682"/>
                  </a:lnTo>
                  <a:lnTo>
                    <a:pt x="10999" y="6663"/>
                  </a:lnTo>
                  <a:lnTo>
                    <a:pt x="10980" y="6650"/>
                  </a:lnTo>
                  <a:lnTo>
                    <a:pt x="10956" y="6645"/>
                  </a:lnTo>
                  <a:lnTo>
                    <a:pt x="10933" y="6650"/>
                  </a:lnTo>
                  <a:lnTo>
                    <a:pt x="10914" y="6663"/>
                  </a:lnTo>
                  <a:lnTo>
                    <a:pt x="10901" y="6682"/>
                  </a:lnTo>
                  <a:lnTo>
                    <a:pt x="10896" y="6705"/>
                  </a:lnTo>
                  <a:lnTo>
                    <a:pt x="10901" y="6728"/>
                  </a:lnTo>
                  <a:lnTo>
                    <a:pt x="10914" y="6748"/>
                  </a:lnTo>
                  <a:lnTo>
                    <a:pt x="10933" y="6761"/>
                  </a:lnTo>
                  <a:lnTo>
                    <a:pt x="10956" y="6765"/>
                  </a:lnTo>
                  <a:lnTo>
                    <a:pt x="10980" y="6761"/>
                  </a:lnTo>
                  <a:lnTo>
                    <a:pt x="10999" y="6748"/>
                  </a:lnTo>
                  <a:lnTo>
                    <a:pt x="11012" y="6728"/>
                  </a:lnTo>
                  <a:lnTo>
                    <a:pt x="11016" y="6705"/>
                  </a:lnTo>
                  <a:close/>
                  <a:moveTo>
                    <a:pt x="10776" y="6705"/>
                  </a:moveTo>
                  <a:lnTo>
                    <a:pt x="10772" y="6682"/>
                  </a:lnTo>
                  <a:lnTo>
                    <a:pt x="10759" y="6663"/>
                  </a:lnTo>
                  <a:lnTo>
                    <a:pt x="10740" y="6650"/>
                  </a:lnTo>
                  <a:lnTo>
                    <a:pt x="10716" y="6645"/>
                  </a:lnTo>
                  <a:lnTo>
                    <a:pt x="10693" y="6650"/>
                  </a:lnTo>
                  <a:lnTo>
                    <a:pt x="10674" y="6663"/>
                  </a:lnTo>
                  <a:lnTo>
                    <a:pt x="10661" y="6682"/>
                  </a:lnTo>
                  <a:lnTo>
                    <a:pt x="10656" y="6705"/>
                  </a:lnTo>
                  <a:lnTo>
                    <a:pt x="10661" y="6728"/>
                  </a:lnTo>
                  <a:lnTo>
                    <a:pt x="10674" y="6748"/>
                  </a:lnTo>
                  <a:lnTo>
                    <a:pt x="10693" y="6761"/>
                  </a:lnTo>
                  <a:lnTo>
                    <a:pt x="10716" y="6765"/>
                  </a:lnTo>
                  <a:lnTo>
                    <a:pt x="10740" y="6761"/>
                  </a:lnTo>
                  <a:lnTo>
                    <a:pt x="10759" y="6748"/>
                  </a:lnTo>
                  <a:lnTo>
                    <a:pt x="10772" y="6728"/>
                  </a:lnTo>
                  <a:lnTo>
                    <a:pt x="10776" y="6705"/>
                  </a:lnTo>
                  <a:close/>
                  <a:moveTo>
                    <a:pt x="10536" y="6705"/>
                  </a:moveTo>
                  <a:lnTo>
                    <a:pt x="10532" y="6682"/>
                  </a:lnTo>
                  <a:lnTo>
                    <a:pt x="10519" y="6663"/>
                  </a:lnTo>
                  <a:lnTo>
                    <a:pt x="10500" y="6650"/>
                  </a:lnTo>
                  <a:lnTo>
                    <a:pt x="10476" y="6645"/>
                  </a:lnTo>
                  <a:lnTo>
                    <a:pt x="10453" y="6650"/>
                  </a:lnTo>
                  <a:lnTo>
                    <a:pt x="10434" y="6663"/>
                  </a:lnTo>
                  <a:lnTo>
                    <a:pt x="10421" y="6682"/>
                  </a:lnTo>
                  <a:lnTo>
                    <a:pt x="10416" y="6705"/>
                  </a:lnTo>
                  <a:lnTo>
                    <a:pt x="10421" y="6728"/>
                  </a:lnTo>
                  <a:lnTo>
                    <a:pt x="10434" y="6748"/>
                  </a:lnTo>
                  <a:lnTo>
                    <a:pt x="10453" y="6761"/>
                  </a:lnTo>
                  <a:lnTo>
                    <a:pt x="10476" y="6765"/>
                  </a:lnTo>
                  <a:lnTo>
                    <a:pt x="10500" y="6761"/>
                  </a:lnTo>
                  <a:lnTo>
                    <a:pt x="10519" y="6748"/>
                  </a:lnTo>
                  <a:lnTo>
                    <a:pt x="10532" y="6728"/>
                  </a:lnTo>
                  <a:lnTo>
                    <a:pt x="10536" y="6705"/>
                  </a:lnTo>
                  <a:close/>
                  <a:moveTo>
                    <a:pt x="10296" y="6705"/>
                  </a:moveTo>
                  <a:lnTo>
                    <a:pt x="10292" y="6682"/>
                  </a:lnTo>
                  <a:lnTo>
                    <a:pt x="10279" y="6663"/>
                  </a:lnTo>
                  <a:lnTo>
                    <a:pt x="10260" y="6650"/>
                  </a:lnTo>
                  <a:lnTo>
                    <a:pt x="10236" y="6645"/>
                  </a:lnTo>
                  <a:lnTo>
                    <a:pt x="10213" y="6650"/>
                  </a:lnTo>
                  <a:lnTo>
                    <a:pt x="10194" y="6663"/>
                  </a:lnTo>
                  <a:lnTo>
                    <a:pt x="10181" y="6682"/>
                  </a:lnTo>
                  <a:lnTo>
                    <a:pt x="10176" y="6705"/>
                  </a:lnTo>
                  <a:lnTo>
                    <a:pt x="10181" y="6728"/>
                  </a:lnTo>
                  <a:lnTo>
                    <a:pt x="10194" y="6748"/>
                  </a:lnTo>
                  <a:lnTo>
                    <a:pt x="10213" y="6761"/>
                  </a:lnTo>
                  <a:lnTo>
                    <a:pt x="10236" y="6765"/>
                  </a:lnTo>
                  <a:lnTo>
                    <a:pt x="10260" y="6761"/>
                  </a:lnTo>
                  <a:lnTo>
                    <a:pt x="10279" y="6748"/>
                  </a:lnTo>
                  <a:lnTo>
                    <a:pt x="10292" y="6728"/>
                  </a:lnTo>
                  <a:lnTo>
                    <a:pt x="10296" y="6705"/>
                  </a:lnTo>
                  <a:close/>
                  <a:moveTo>
                    <a:pt x="10056" y="6705"/>
                  </a:moveTo>
                  <a:lnTo>
                    <a:pt x="10052" y="6682"/>
                  </a:lnTo>
                  <a:lnTo>
                    <a:pt x="10039" y="6663"/>
                  </a:lnTo>
                  <a:lnTo>
                    <a:pt x="10020" y="6650"/>
                  </a:lnTo>
                  <a:lnTo>
                    <a:pt x="9996" y="6645"/>
                  </a:lnTo>
                  <a:lnTo>
                    <a:pt x="9973" y="6650"/>
                  </a:lnTo>
                  <a:lnTo>
                    <a:pt x="9954" y="6663"/>
                  </a:lnTo>
                  <a:lnTo>
                    <a:pt x="9941" y="6682"/>
                  </a:lnTo>
                  <a:lnTo>
                    <a:pt x="9936" y="6705"/>
                  </a:lnTo>
                  <a:lnTo>
                    <a:pt x="9941" y="6728"/>
                  </a:lnTo>
                  <a:lnTo>
                    <a:pt x="9954" y="6748"/>
                  </a:lnTo>
                  <a:lnTo>
                    <a:pt x="9973" y="6761"/>
                  </a:lnTo>
                  <a:lnTo>
                    <a:pt x="9996" y="6765"/>
                  </a:lnTo>
                  <a:lnTo>
                    <a:pt x="10020" y="6761"/>
                  </a:lnTo>
                  <a:lnTo>
                    <a:pt x="10039" y="6748"/>
                  </a:lnTo>
                  <a:lnTo>
                    <a:pt x="10052" y="6728"/>
                  </a:lnTo>
                  <a:lnTo>
                    <a:pt x="10056" y="6705"/>
                  </a:lnTo>
                  <a:close/>
                  <a:moveTo>
                    <a:pt x="9816" y="6705"/>
                  </a:moveTo>
                  <a:lnTo>
                    <a:pt x="9812" y="6682"/>
                  </a:lnTo>
                  <a:lnTo>
                    <a:pt x="9799" y="6663"/>
                  </a:lnTo>
                  <a:lnTo>
                    <a:pt x="9780" y="6650"/>
                  </a:lnTo>
                  <a:lnTo>
                    <a:pt x="9756" y="6645"/>
                  </a:lnTo>
                  <a:lnTo>
                    <a:pt x="9733" y="6650"/>
                  </a:lnTo>
                  <a:lnTo>
                    <a:pt x="9714" y="6663"/>
                  </a:lnTo>
                  <a:lnTo>
                    <a:pt x="9701" y="6682"/>
                  </a:lnTo>
                  <a:lnTo>
                    <a:pt x="9696" y="6705"/>
                  </a:lnTo>
                  <a:lnTo>
                    <a:pt x="9701" y="6728"/>
                  </a:lnTo>
                  <a:lnTo>
                    <a:pt x="9714" y="6748"/>
                  </a:lnTo>
                  <a:lnTo>
                    <a:pt x="9733" y="6761"/>
                  </a:lnTo>
                  <a:lnTo>
                    <a:pt x="9756" y="6765"/>
                  </a:lnTo>
                  <a:lnTo>
                    <a:pt x="9780" y="6761"/>
                  </a:lnTo>
                  <a:lnTo>
                    <a:pt x="9799" y="6748"/>
                  </a:lnTo>
                  <a:lnTo>
                    <a:pt x="9812" y="6728"/>
                  </a:lnTo>
                  <a:lnTo>
                    <a:pt x="9816" y="6705"/>
                  </a:lnTo>
                  <a:close/>
                  <a:moveTo>
                    <a:pt x="9576" y="6705"/>
                  </a:moveTo>
                  <a:lnTo>
                    <a:pt x="9571" y="6682"/>
                  </a:lnTo>
                  <a:lnTo>
                    <a:pt x="9558" y="6663"/>
                  </a:lnTo>
                  <a:lnTo>
                    <a:pt x="9539" y="6650"/>
                  </a:lnTo>
                  <a:lnTo>
                    <a:pt x="9516" y="6645"/>
                  </a:lnTo>
                  <a:lnTo>
                    <a:pt x="9493" y="6650"/>
                  </a:lnTo>
                  <a:lnTo>
                    <a:pt x="9474" y="6663"/>
                  </a:lnTo>
                  <a:lnTo>
                    <a:pt x="9461" y="6682"/>
                  </a:lnTo>
                  <a:lnTo>
                    <a:pt x="9456" y="6705"/>
                  </a:lnTo>
                  <a:lnTo>
                    <a:pt x="9461" y="6728"/>
                  </a:lnTo>
                  <a:lnTo>
                    <a:pt x="9474" y="6748"/>
                  </a:lnTo>
                  <a:lnTo>
                    <a:pt x="9493" y="6761"/>
                  </a:lnTo>
                  <a:lnTo>
                    <a:pt x="9516" y="6765"/>
                  </a:lnTo>
                  <a:lnTo>
                    <a:pt x="9539" y="6761"/>
                  </a:lnTo>
                  <a:lnTo>
                    <a:pt x="9558" y="6748"/>
                  </a:lnTo>
                  <a:lnTo>
                    <a:pt x="9571" y="6728"/>
                  </a:lnTo>
                  <a:lnTo>
                    <a:pt x="9576" y="6705"/>
                  </a:lnTo>
                  <a:close/>
                  <a:moveTo>
                    <a:pt x="9336" y="6705"/>
                  </a:moveTo>
                  <a:lnTo>
                    <a:pt x="9331" y="6682"/>
                  </a:lnTo>
                  <a:lnTo>
                    <a:pt x="9318" y="6663"/>
                  </a:lnTo>
                  <a:lnTo>
                    <a:pt x="9299" y="6650"/>
                  </a:lnTo>
                  <a:lnTo>
                    <a:pt x="9276" y="6645"/>
                  </a:lnTo>
                  <a:lnTo>
                    <a:pt x="9253" y="6650"/>
                  </a:lnTo>
                  <a:lnTo>
                    <a:pt x="9234" y="6663"/>
                  </a:lnTo>
                  <a:lnTo>
                    <a:pt x="9221" y="6682"/>
                  </a:lnTo>
                  <a:lnTo>
                    <a:pt x="9216" y="6705"/>
                  </a:lnTo>
                  <a:lnTo>
                    <a:pt x="9221" y="6728"/>
                  </a:lnTo>
                  <a:lnTo>
                    <a:pt x="9234" y="6748"/>
                  </a:lnTo>
                  <a:lnTo>
                    <a:pt x="9253" y="6761"/>
                  </a:lnTo>
                  <a:lnTo>
                    <a:pt x="9276" y="6765"/>
                  </a:lnTo>
                  <a:lnTo>
                    <a:pt x="9299" y="6761"/>
                  </a:lnTo>
                  <a:lnTo>
                    <a:pt x="9318" y="6748"/>
                  </a:lnTo>
                  <a:lnTo>
                    <a:pt x="9331" y="6728"/>
                  </a:lnTo>
                  <a:lnTo>
                    <a:pt x="9336" y="6705"/>
                  </a:lnTo>
                  <a:close/>
                  <a:moveTo>
                    <a:pt x="9096" y="6705"/>
                  </a:moveTo>
                  <a:lnTo>
                    <a:pt x="9091" y="6682"/>
                  </a:lnTo>
                  <a:lnTo>
                    <a:pt x="9078" y="6663"/>
                  </a:lnTo>
                  <a:lnTo>
                    <a:pt x="9059" y="6650"/>
                  </a:lnTo>
                  <a:lnTo>
                    <a:pt x="9036" y="6645"/>
                  </a:lnTo>
                  <a:lnTo>
                    <a:pt x="9035" y="6645"/>
                  </a:lnTo>
                  <a:lnTo>
                    <a:pt x="9012" y="6650"/>
                  </a:lnTo>
                  <a:lnTo>
                    <a:pt x="8993" y="6663"/>
                  </a:lnTo>
                  <a:lnTo>
                    <a:pt x="8980" y="6682"/>
                  </a:lnTo>
                  <a:lnTo>
                    <a:pt x="8975" y="6705"/>
                  </a:lnTo>
                  <a:lnTo>
                    <a:pt x="8980" y="6728"/>
                  </a:lnTo>
                  <a:lnTo>
                    <a:pt x="8993" y="6748"/>
                  </a:lnTo>
                  <a:lnTo>
                    <a:pt x="9012" y="6761"/>
                  </a:lnTo>
                  <a:lnTo>
                    <a:pt x="9035" y="6765"/>
                  </a:lnTo>
                  <a:lnTo>
                    <a:pt x="9036" y="6765"/>
                  </a:lnTo>
                  <a:lnTo>
                    <a:pt x="9059" y="6761"/>
                  </a:lnTo>
                  <a:lnTo>
                    <a:pt x="9078" y="6748"/>
                  </a:lnTo>
                  <a:lnTo>
                    <a:pt x="9091" y="6728"/>
                  </a:lnTo>
                  <a:lnTo>
                    <a:pt x="9096" y="6705"/>
                  </a:lnTo>
                  <a:close/>
                  <a:moveTo>
                    <a:pt x="8855" y="6705"/>
                  </a:moveTo>
                  <a:lnTo>
                    <a:pt x="8850" y="6682"/>
                  </a:lnTo>
                  <a:lnTo>
                    <a:pt x="8838" y="6663"/>
                  </a:lnTo>
                  <a:lnTo>
                    <a:pt x="8819" y="6650"/>
                  </a:lnTo>
                  <a:lnTo>
                    <a:pt x="8795" y="6645"/>
                  </a:lnTo>
                  <a:lnTo>
                    <a:pt x="8772" y="6650"/>
                  </a:lnTo>
                  <a:lnTo>
                    <a:pt x="8753" y="6663"/>
                  </a:lnTo>
                  <a:lnTo>
                    <a:pt x="8740" y="6682"/>
                  </a:lnTo>
                  <a:lnTo>
                    <a:pt x="8735" y="6705"/>
                  </a:lnTo>
                  <a:lnTo>
                    <a:pt x="8740" y="6728"/>
                  </a:lnTo>
                  <a:lnTo>
                    <a:pt x="8753" y="6748"/>
                  </a:lnTo>
                  <a:lnTo>
                    <a:pt x="8772" y="6761"/>
                  </a:lnTo>
                  <a:lnTo>
                    <a:pt x="8795" y="6765"/>
                  </a:lnTo>
                  <a:lnTo>
                    <a:pt x="8819" y="6761"/>
                  </a:lnTo>
                  <a:lnTo>
                    <a:pt x="8838" y="6748"/>
                  </a:lnTo>
                  <a:lnTo>
                    <a:pt x="8850" y="6728"/>
                  </a:lnTo>
                  <a:lnTo>
                    <a:pt x="8855" y="6705"/>
                  </a:lnTo>
                  <a:close/>
                  <a:moveTo>
                    <a:pt x="8615" y="6705"/>
                  </a:moveTo>
                  <a:lnTo>
                    <a:pt x="8610" y="6682"/>
                  </a:lnTo>
                  <a:lnTo>
                    <a:pt x="8598" y="6663"/>
                  </a:lnTo>
                  <a:lnTo>
                    <a:pt x="8579" y="6650"/>
                  </a:lnTo>
                  <a:lnTo>
                    <a:pt x="8555" y="6645"/>
                  </a:lnTo>
                  <a:lnTo>
                    <a:pt x="8532" y="6650"/>
                  </a:lnTo>
                  <a:lnTo>
                    <a:pt x="8513" y="6663"/>
                  </a:lnTo>
                  <a:lnTo>
                    <a:pt x="8500" y="6682"/>
                  </a:lnTo>
                  <a:lnTo>
                    <a:pt x="8495" y="6705"/>
                  </a:lnTo>
                  <a:lnTo>
                    <a:pt x="8500" y="6728"/>
                  </a:lnTo>
                  <a:lnTo>
                    <a:pt x="8513" y="6748"/>
                  </a:lnTo>
                  <a:lnTo>
                    <a:pt x="8532" y="6761"/>
                  </a:lnTo>
                  <a:lnTo>
                    <a:pt x="8555" y="6765"/>
                  </a:lnTo>
                  <a:lnTo>
                    <a:pt x="8579" y="6761"/>
                  </a:lnTo>
                  <a:lnTo>
                    <a:pt x="8598" y="6748"/>
                  </a:lnTo>
                  <a:lnTo>
                    <a:pt x="8610" y="6728"/>
                  </a:lnTo>
                  <a:lnTo>
                    <a:pt x="8615" y="6705"/>
                  </a:lnTo>
                  <a:close/>
                  <a:moveTo>
                    <a:pt x="8375" y="6705"/>
                  </a:moveTo>
                  <a:lnTo>
                    <a:pt x="8370" y="6682"/>
                  </a:lnTo>
                  <a:lnTo>
                    <a:pt x="8358" y="6663"/>
                  </a:lnTo>
                  <a:lnTo>
                    <a:pt x="8339" y="6650"/>
                  </a:lnTo>
                  <a:lnTo>
                    <a:pt x="8315" y="6645"/>
                  </a:lnTo>
                  <a:lnTo>
                    <a:pt x="8292" y="6650"/>
                  </a:lnTo>
                  <a:lnTo>
                    <a:pt x="8273" y="6663"/>
                  </a:lnTo>
                  <a:lnTo>
                    <a:pt x="8260" y="6682"/>
                  </a:lnTo>
                  <a:lnTo>
                    <a:pt x="8255" y="6705"/>
                  </a:lnTo>
                  <a:lnTo>
                    <a:pt x="8260" y="6728"/>
                  </a:lnTo>
                  <a:lnTo>
                    <a:pt x="8273" y="6748"/>
                  </a:lnTo>
                  <a:lnTo>
                    <a:pt x="8292" y="6761"/>
                  </a:lnTo>
                  <a:lnTo>
                    <a:pt x="8315" y="6765"/>
                  </a:lnTo>
                  <a:lnTo>
                    <a:pt x="8339" y="6761"/>
                  </a:lnTo>
                  <a:lnTo>
                    <a:pt x="8358" y="6748"/>
                  </a:lnTo>
                  <a:lnTo>
                    <a:pt x="8370" y="6728"/>
                  </a:lnTo>
                  <a:lnTo>
                    <a:pt x="8375" y="6705"/>
                  </a:lnTo>
                  <a:close/>
                  <a:moveTo>
                    <a:pt x="8135" y="6705"/>
                  </a:moveTo>
                  <a:lnTo>
                    <a:pt x="8130" y="6682"/>
                  </a:lnTo>
                  <a:lnTo>
                    <a:pt x="8118" y="6663"/>
                  </a:lnTo>
                  <a:lnTo>
                    <a:pt x="8099" y="6650"/>
                  </a:lnTo>
                  <a:lnTo>
                    <a:pt x="8075" y="6645"/>
                  </a:lnTo>
                  <a:lnTo>
                    <a:pt x="8051" y="6650"/>
                  </a:lnTo>
                  <a:lnTo>
                    <a:pt x="8032" y="6663"/>
                  </a:lnTo>
                  <a:lnTo>
                    <a:pt x="8020" y="6682"/>
                  </a:lnTo>
                  <a:lnTo>
                    <a:pt x="8015" y="6705"/>
                  </a:lnTo>
                  <a:lnTo>
                    <a:pt x="8020" y="6728"/>
                  </a:lnTo>
                  <a:lnTo>
                    <a:pt x="8032" y="6748"/>
                  </a:lnTo>
                  <a:lnTo>
                    <a:pt x="8051" y="6761"/>
                  </a:lnTo>
                  <a:lnTo>
                    <a:pt x="8075" y="6765"/>
                  </a:lnTo>
                  <a:lnTo>
                    <a:pt x="8099" y="6761"/>
                  </a:lnTo>
                  <a:lnTo>
                    <a:pt x="8118" y="6748"/>
                  </a:lnTo>
                  <a:lnTo>
                    <a:pt x="8130" y="6728"/>
                  </a:lnTo>
                  <a:lnTo>
                    <a:pt x="8135" y="6705"/>
                  </a:lnTo>
                  <a:close/>
                  <a:moveTo>
                    <a:pt x="7895" y="6705"/>
                  </a:moveTo>
                  <a:lnTo>
                    <a:pt x="7890" y="6682"/>
                  </a:lnTo>
                  <a:lnTo>
                    <a:pt x="7878" y="6663"/>
                  </a:lnTo>
                  <a:lnTo>
                    <a:pt x="7859" y="6650"/>
                  </a:lnTo>
                  <a:lnTo>
                    <a:pt x="7835" y="6645"/>
                  </a:lnTo>
                  <a:lnTo>
                    <a:pt x="7811" y="6650"/>
                  </a:lnTo>
                  <a:lnTo>
                    <a:pt x="7792" y="6663"/>
                  </a:lnTo>
                  <a:lnTo>
                    <a:pt x="7780" y="6682"/>
                  </a:lnTo>
                  <a:lnTo>
                    <a:pt x="7775" y="6705"/>
                  </a:lnTo>
                  <a:lnTo>
                    <a:pt x="7780" y="6728"/>
                  </a:lnTo>
                  <a:lnTo>
                    <a:pt x="7792" y="6748"/>
                  </a:lnTo>
                  <a:lnTo>
                    <a:pt x="7811" y="6761"/>
                  </a:lnTo>
                  <a:lnTo>
                    <a:pt x="7835" y="6765"/>
                  </a:lnTo>
                  <a:lnTo>
                    <a:pt x="7859" y="6761"/>
                  </a:lnTo>
                  <a:lnTo>
                    <a:pt x="7878" y="6748"/>
                  </a:lnTo>
                  <a:lnTo>
                    <a:pt x="7890" y="6728"/>
                  </a:lnTo>
                  <a:lnTo>
                    <a:pt x="7895" y="6705"/>
                  </a:lnTo>
                  <a:close/>
                  <a:moveTo>
                    <a:pt x="7655" y="6705"/>
                  </a:moveTo>
                  <a:lnTo>
                    <a:pt x="7650" y="6682"/>
                  </a:lnTo>
                  <a:lnTo>
                    <a:pt x="7638" y="6663"/>
                  </a:lnTo>
                  <a:lnTo>
                    <a:pt x="7619" y="6650"/>
                  </a:lnTo>
                  <a:lnTo>
                    <a:pt x="7595" y="6645"/>
                  </a:lnTo>
                  <a:lnTo>
                    <a:pt x="7571" y="6650"/>
                  </a:lnTo>
                  <a:lnTo>
                    <a:pt x="7552" y="6663"/>
                  </a:lnTo>
                  <a:lnTo>
                    <a:pt x="7540" y="6682"/>
                  </a:lnTo>
                  <a:lnTo>
                    <a:pt x="7535" y="6705"/>
                  </a:lnTo>
                  <a:lnTo>
                    <a:pt x="7540" y="6728"/>
                  </a:lnTo>
                  <a:lnTo>
                    <a:pt x="7552" y="6748"/>
                  </a:lnTo>
                  <a:lnTo>
                    <a:pt x="7571" y="6761"/>
                  </a:lnTo>
                  <a:lnTo>
                    <a:pt x="7595" y="6765"/>
                  </a:lnTo>
                  <a:lnTo>
                    <a:pt x="7619" y="6761"/>
                  </a:lnTo>
                  <a:lnTo>
                    <a:pt x="7638" y="6748"/>
                  </a:lnTo>
                  <a:lnTo>
                    <a:pt x="7650" y="6728"/>
                  </a:lnTo>
                  <a:lnTo>
                    <a:pt x="7655" y="6705"/>
                  </a:lnTo>
                  <a:close/>
                  <a:moveTo>
                    <a:pt x="7415" y="6705"/>
                  </a:moveTo>
                  <a:lnTo>
                    <a:pt x="7410" y="6682"/>
                  </a:lnTo>
                  <a:lnTo>
                    <a:pt x="7398" y="6663"/>
                  </a:lnTo>
                  <a:lnTo>
                    <a:pt x="7379" y="6650"/>
                  </a:lnTo>
                  <a:lnTo>
                    <a:pt x="7355" y="6645"/>
                  </a:lnTo>
                  <a:lnTo>
                    <a:pt x="7331" y="6650"/>
                  </a:lnTo>
                  <a:lnTo>
                    <a:pt x="7312" y="6663"/>
                  </a:lnTo>
                  <a:lnTo>
                    <a:pt x="7300" y="6682"/>
                  </a:lnTo>
                  <a:lnTo>
                    <a:pt x="7295" y="6705"/>
                  </a:lnTo>
                  <a:lnTo>
                    <a:pt x="7300" y="6728"/>
                  </a:lnTo>
                  <a:lnTo>
                    <a:pt x="7312" y="6748"/>
                  </a:lnTo>
                  <a:lnTo>
                    <a:pt x="7331" y="6761"/>
                  </a:lnTo>
                  <a:lnTo>
                    <a:pt x="7355" y="6765"/>
                  </a:lnTo>
                  <a:lnTo>
                    <a:pt x="7379" y="6761"/>
                  </a:lnTo>
                  <a:lnTo>
                    <a:pt x="7398" y="6748"/>
                  </a:lnTo>
                  <a:lnTo>
                    <a:pt x="7410" y="6728"/>
                  </a:lnTo>
                  <a:lnTo>
                    <a:pt x="7415" y="6705"/>
                  </a:lnTo>
                  <a:close/>
                  <a:moveTo>
                    <a:pt x="7175" y="6705"/>
                  </a:moveTo>
                  <a:lnTo>
                    <a:pt x="7170" y="6682"/>
                  </a:lnTo>
                  <a:lnTo>
                    <a:pt x="7157" y="6663"/>
                  </a:lnTo>
                  <a:lnTo>
                    <a:pt x="7138" y="6650"/>
                  </a:lnTo>
                  <a:lnTo>
                    <a:pt x="7115" y="6645"/>
                  </a:lnTo>
                  <a:lnTo>
                    <a:pt x="7091" y="6650"/>
                  </a:lnTo>
                  <a:lnTo>
                    <a:pt x="7072" y="6663"/>
                  </a:lnTo>
                  <a:lnTo>
                    <a:pt x="7060" y="6682"/>
                  </a:lnTo>
                  <a:lnTo>
                    <a:pt x="7055" y="6705"/>
                  </a:lnTo>
                  <a:lnTo>
                    <a:pt x="7060" y="6728"/>
                  </a:lnTo>
                  <a:lnTo>
                    <a:pt x="7072" y="6748"/>
                  </a:lnTo>
                  <a:lnTo>
                    <a:pt x="7091" y="6761"/>
                  </a:lnTo>
                  <a:lnTo>
                    <a:pt x="7115" y="6765"/>
                  </a:lnTo>
                  <a:lnTo>
                    <a:pt x="7138" y="6761"/>
                  </a:lnTo>
                  <a:lnTo>
                    <a:pt x="7157" y="6748"/>
                  </a:lnTo>
                  <a:lnTo>
                    <a:pt x="7170" y="6728"/>
                  </a:lnTo>
                  <a:lnTo>
                    <a:pt x="7175" y="6705"/>
                  </a:lnTo>
                  <a:close/>
                  <a:moveTo>
                    <a:pt x="6935" y="6705"/>
                  </a:moveTo>
                  <a:lnTo>
                    <a:pt x="6930" y="6682"/>
                  </a:lnTo>
                  <a:lnTo>
                    <a:pt x="6917" y="6663"/>
                  </a:lnTo>
                  <a:lnTo>
                    <a:pt x="6898" y="6650"/>
                  </a:lnTo>
                  <a:lnTo>
                    <a:pt x="6875" y="6645"/>
                  </a:lnTo>
                  <a:lnTo>
                    <a:pt x="6851" y="6650"/>
                  </a:lnTo>
                  <a:lnTo>
                    <a:pt x="6832" y="6663"/>
                  </a:lnTo>
                  <a:lnTo>
                    <a:pt x="6820" y="6682"/>
                  </a:lnTo>
                  <a:lnTo>
                    <a:pt x="6815" y="6705"/>
                  </a:lnTo>
                  <a:lnTo>
                    <a:pt x="6820" y="6728"/>
                  </a:lnTo>
                  <a:lnTo>
                    <a:pt x="6832" y="6748"/>
                  </a:lnTo>
                  <a:lnTo>
                    <a:pt x="6851" y="6761"/>
                  </a:lnTo>
                  <a:lnTo>
                    <a:pt x="6875" y="6765"/>
                  </a:lnTo>
                  <a:lnTo>
                    <a:pt x="6898" y="6761"/>
                  </a:lnTo>
                  <a:lnTo>
                    <a:pt x="6917" y="6748"/>
                  </a:lnTo>
                  <a:lnTo>
                    <a:pt x="6930" y="6728"/>
                  </a:lnTo>
                  <a:lnTo>
                    <a:pt x="6935" y="6705"/>
                  </a:lnTo>
                  <a:close/>
                  <a:moveTo>
                    <a:pt x="6695" y="6705"/>
                  </a:moveTo>
                  <a:lnTo>
                    <a:pt x="6690" y="6682"/>
                  </a:lnTo>
                  <a:lnTo>
                    <a:pt x="6677" y="6663"/>
                  </a:lnTo>
                  <a:lnTo>
                    <a:pt x="6658" y="6650"/>
                  </a:lnTo>
                  <a:lnTo>
                    <a:pt x="6635" y="6645"/>
                  </a:lnTo>
                  <a:lnTo>
                    <a:pt x="6634" y="6645"/>
                  </a:lnTo>
                  <a:lnTo>
                    <a:pt x="6611" y="6650"/>
                  </a:lnTo>
                  <a:lnTo>
                    <a:pt x="6592" y="6663"/>
                  </a:lnTo>
                  <a:lnTo>
                    <a:pt x="6579" y="6682"/>
                  </a:lnTo>
                  <a:lnTo>
                    <a:pt x="6574" y="6705"/>
                  </a:lnTo>
                  <a:lnTo>
                    <a:pt x="6579" y="6728"/>
                  </a:lnTo>
                  <a:lnTo>
                    <a:pt x="6592" y="6748"/>
                  </a:lnTo>
                  <a:lnTo>
                    <a:pt x="6611" y="6761"/>
                  </a:lnTo>
                  <a:lnTo>
                    <a:pt x="6634" y="6765"/>
                  </a:lnTo>
                  <a:lnTo>
                    <a:pt x="6635" y="6765"/>
                  </a:lnTo>
                  <a:lnTo>
                    <a:pt x="6658" y="6761"/>
                  </a:lnTo>
                  <a:lnTo>
                    <a:pt x="6677" y="6748"/>
                  </a:lnTo>
                  <a:lnTo>
                    <a:pt x="6690" y="6728"/>
                  </a:lnTo>
                  <a:lnTo>
                    <a:pt x="6695" y="6705"/>
                  </a:lnTo>
                  <a:close/>
                  <a:moveTo>
                    <a:pt x="6454" y="6705"/>
                  </a:moveTo>
                  <a:lnTo>
                    <a:pt x="6449" y="6682"/>
                  </a:lnTo>
                  <a:lnTo>
                    <a:pt x="6436" y="6663"/>
                  </a:lnTo>
                  <a:lnTo>
                    <a:pt x="6417" y="6650"/>
                  </a:lnTo>
                  <a:lnTo>
                    <a:pt x="6394" y="6645"/>
                  </a:lnTo>
                  <a:lnTo>
                    <a:pt x="6371" y="6650"/>
                  </a:lnTo>
                  <a:lnTo>
                    <a:pt x="6352" y="6663"/>
                  </a:lnTo>
                  <a:lnTo>
                    <a:pt x="6339" y="6682"/>
                  </a:lnTo>
                  <a:lnTo>
                    <a:pt x="6334" y="6705"/>
                  </a:lnTo>
                  <a:lnTo>
                    <a:pt x="6339" y="6728"/>
                  </a:lnTo>
                  <a:lnTo>
                    <a:pt x="6352" y="6748"/>
                  </a:lnTo>
                  <a:lnTo>
                    <a:pt x="6371" y="6761"/>
                  </a:lnTo>
                  <a:lnTo>
                    <a:pt x="6394" y="6765"/>
                  </a:lnTo>
                  <a:lnTo>
                    <a:pt x="6417" y="6761"/>
                  </a:lnTo>
                  <a:lnTo>
                    <a:pt x="6436" y="6748"/>
                  </a:lnTo>
                  <a:lnTo>
                    <a:pt x="6449" y="6728"/>
                  </a:lnTo>
                  <a:lnTo>
                    <a:pt x="6454" y="6705"/>
                  </a:lnTo>
                  <a:close/>
                  <a:moveTo>
                    <a:pt x="6214" y="6705"/>
                  </a:moveTo>
                  <a:lnTo>
                    <a:pt x="6209" y="6682"/>
                  </a:lnTo>
                  <a:lnTo>
                    <a:pt x="6196" y="6663"/>
                  </a:lnTo>
                  <a:lnTo>
                    <a:pt x="6177" y="6650"/>
                  </a:lnTo>
                  <a:lnTo>
                    <a:pt x="6154" y="6645"/>
                  </a:lnTo>
                  <a:lnTo>
                    <a:pt x="6131" y="6650"/>
                  </a:lnTo>
                  <a:lnTo>
                    <a:pt x="6112" y="6663"/>
                  </a:lnTo>
                  <a:lnTo>
                    <a:pt x="6099" y="6682"/>
                  </a:lnTo>
                  <a:lnTo>
                    <a:pt x="6094" y="6705"/>
                  </a:lnTo>
                  <a:lnTo>
                    <a:pt x="6099" y="6728"/>
                  </a:lnTo>
                  <a:lnTo>
                    <a:pt x="6112" y="6748"/>
                  </a:lnTo>
                  <a:lnTo>
                    <a:pt x="6131" y="6761"/>
                  </a:lnTo>
                  <a:lnTo>
                    <a:pt x="6154" y="6765"/>
                  </a:lnTo>
                  <a:lnTo>
                    <a:pt x="6177" y="6761"/>
                  </a:lnTo>
                  <a:lnTo>
                    <a:pt x="6196" y="6748"/>
                  </a:lnTo>
                  <a:lnTo>
                    <a:pt x="6209" y="6728"/>
                  </a:lnTo>
                  <a:lnTo>
                    <a:pt x="6214" y="6705"/>
                  </a:lnTo>
                  <a:close/>
                  <a:moveTo>
                    <a:pt x="5974" y="6705"/>
                  </a:moveTo>
                  <a:lnTo>
                    <a:pt x="5969" y="6682"/>
                  </a:lnTo>
                  <a:lnTo>
                    <a:pt x="5956" y="6663"/>
                  </a:lnTo>
                  <a:lnTo>
                    <a:pt x="5937" y="6650"/>
                  </a:lnTo>
                  <a:lnTo>
                    <a:pt x="5914" y="6645"/>
                  </a:lnTo>
                  <a:lnTo>
                    <a:pt x="5891" y="6650"/>
                  </a:lnTo>
                  <a:lnTo>
                    <a:pt x="5872" y="6663"/>
                  </a:lnTo>
                  <a:lnTo>
                    <a:pt x="5859" y="6682"/>
                  </a:lnTo>
                  <a:lnTo>
                    <a:pt x="5854" y="6705"/>
                  </a:lnTo>
                  <a:lnTo>
                    <a:pt x="5859" y="6728"/>
                  </a:lnTo>
                  <a:lnTo>
                    <a:pt x="5872" y="6748"/>
                  </a:lnTo>
                  <a:lnTo>
                    <a:pt x="5891" y="6761"/>
                  </a:lnTo>
                  <a:lnTo>
                    <a:pt x="5914" y="6765"/>
                  </a:lnTo>
                  <a:lnTo>
                    <a:pt x="5937" y="6761"/>
                  </a:lnTo>
                  <a:lnTo>
                    <a:pt x="5956" y="6748"/>
                  </a:lnTo>
                  <a:lnTo>
                    <a:pt x="5969" y="6728"/>
                  </a:lnTo>
                  <a:lnTo>
                    <a:pt x="5974" y="6705"/>
                  </a:lnTo>
                  <a:close/>
                  <a:moveTo>
                    <a:pt x="5734" y="6705"/>
                  </a:moveTo>
                  <a:lnTo>
                    <a:pt x="5729" y="6682"/>
                  </a:lnTo>
                  <a:lnTo>
                    <a:pt x="5716" y="6663"/>
                  </a:lnTo>
                  <a:lnTo>
                    <a:pt x="5697" y="6650"/>
                  </a:lnTo>
                  <a:lnTo>
                    <a:pt x="5674" y="6645"/>
                  </a:lnTo>
                  <a:lnTo>
                    <a:pt x="5650" y="6650"/>
                  </a:lnTo>
                  <a:lnTo>
                    <a:pt x="5631" y="6663"/>
                  </a:lnTo>
                  <a:lnTo>
                    <a:pt x="5618" y="6682"/>
                  </a:lnTo>
                  <a:lnTo>
                    <a:pt x="5614" y="6705"/>
                  </a:lnTo>
                  <a:lnTo>
                    <a:pt x="5618" y="6728"/>
                  </a:lnTo>
                  <a:lnTo>
                    <a:pt x="5631" y="6748"/>
                  </a:lnTo>
                  <a:lnTo>
                    <a:pt x="5650" y="6761"/>
                  </a:lnTo>
                  <a:lnTo>
                    <a:pt x="5674" y="6765"/>
                  </a:lnTo>
                  <a:lnTo>
                    <a:pt x="5697" y="6761"/>
                  </a:lnTo>
                  <a:lnTo>
                    <a:pt x="5716" y="6748"/>
                  </a:lnTo>
                  <a:lnTo>
                    <a:pt x="5729" y="6728"/>
                  </a:lnTo>
                  <a:lnTo>
                    <a:pt x="5734" y="6705"/>
                  </a:lnTo>
                  <a:close/>
                  <a:moveTo>
                    <a:pt x="5494" y="6705"/>
                  </a:moveTo>
                  <a:lnTo>
                    <a:pt x="5489" y="6682"/>
                  </a:lnTo>
                  <a:lnTo>
                    <a:pt x="5476" y="6663"/>
                  </a:lnTo>
                  <a:lnTo>
                    <a:pt x="5457" y="6650"/>
                  </a:lnTo>
                  <a:lnTo>
                    <a:pt x="5434" y="6645"/>
                  </a:lnTo>
                  <a:lnTo>
                    <a:pt x="5410" y="6650"/>
                  </a:lnTo>
                  <a:lnTo>
                    <a:pt x="5391" y="6663"/>
                  </a:lnTo>
                  <a:lnTo>
                    <a:pt x="5378" y="6682"/>
                  </a:lnTo>
                  <a:lnTo>
                    <a:pt x="5374" y="6705"/>
                  </a:lnTo>
                  <a:lnTo>
                    <a:pt x="5378" y="6728"/>
                  </a:lnTo>
                  <a:lnTo>
                    <a:pt x="5391" y="6748"/>
                  </a:lnTo>
                  <a:lnTo>
                    <a:pt x="5410" y="6761"/>
                  </a:lnTo>
                  <a:lnTo>
                    <a:pt x="5434" y="6765"/>
                  </a:lnTo>
                  <a:lnTo>
                    <a:pt x="5457" y="6761"/>
                  </a:lnTo>
                  <a:lnTo>
                    <a:pt x="5476" y="6748"/>
                  </a:lnTo>
                  <a:lnTo>
                    <a:pt x="5489" y="6728"/>
                  </a:lnTo>
                  <a:lnTo>
                    <a:pt x="5494" y="6705"/>
                  </a:lnTo>
                  <a:close/>
                  <a:moveTo>
                    <a:pt x="5254" y="6705"/>
                  </a:moveTo>
                  <a:lnTo>
                    <a:pt x="5249" y="6682"/>
                  </a:lnTo>
                  <a:lnTo>
                    <a:pt x="5236" y="6663"/>
                  </a:lnTo>
                  <a:lnTo>
                    <a:pt x="5217" y="6650"/>
                  </a:lnTo>
                  <a:lnTo>
                    <a:pt x="5194" y="6645"/>
                  </a:lnTo>
                  <a:lnTo>
                    <a:pt x="5170" y="6650"/>
                  </a:lnTo>
                  <a:lnTo>
                    <a:pt x="5151" y="6663"/>
                  </a:lnTo>
                  <a:lnTo>
                    <a:pt x="5138" y="6682"/>
                  </a:lnTo>
                  <a:lnTo>
                    <a:pt x="5134" y="6705"/>
                  </a:lnTo>
                  <a:lnTo>
                    <a:pt x="5138" y="6728"/>
                  </a:lnTo>
                  <a:lnTo>
                    <a:pt x="5151" y="6748"/>
                  </a:lnTo>
                  <a:lnTo>
                    <a:pt x="5170" y="6761"/>
                  </a:lnTo>
                  <a:lnTo>
                    <a:pt x="5194" y="6765"/>
                  </a:lnTo>
                  <a:lnTo>
                    <a:pt x="5217" y="6761"/>
                  </a:lnTo>
                  <a:lnTo>
                    <a:pt x="5236" y="6748"/>
                  </a:lnTo>
                  <a:lnTo>
                    <a:pt x="5249" y="6728"/>
                  </a:lnTo>
                  <a:lnTo>
                    <a:pt x="5254" y="6705"/>
                  </a:lnTo>
                  <a:close/>
                  <a:moveTo>
                    <a:pt x="5014" y="6705"/>
                  </a:moveTo>
                  <a:lnTo>
                    <a:pt x="5009" y="6682"/>
                  </a:lnTo>
                  <a:lnTo>
                    <a:pt x="4996" y="6663"/>
                  </a:lnTo>
                  <a:lnTo>
                    <a:pt x="4977" y="6650"/>
                  </a:lnTo>
                  <a:lnTo>
                    <a:pt x="4954" y="6645"/>
                  </a:lnTo>
                  <a:lnTo>
                    <a:pt x="4930" y="6650"/>
                  </a:lnTo>
                  <a:lnTo>
                    <a:pt x="4911" y="6663"/>
                  </a:lnTo>
                  <a:lnTo>
                    <a:pt x="4898" y="6682"/>
                  </a:lnTo>
                  <a:lnTo>
                    <a:pt x="4894" y="6705"/>
                  </a:lnTo>
                  <a:lnTo>
                    <a:pt x="4898" y="6728"/>
                  </a:lnTo>
                  <a:lnTo>
                    <a:pt x="4911" y="6748"/>
                  </a:lnTo>
                  <a:lnTo>
                    <a:pt x="4930" y="6761"/>
                  </a:lnTo>
                  <a:lnTo>
                    <a:pt x="4954" y="6765"/>
                  </a:lnTo>
                  <a:lnTo>
                    <a:pt x="4977" y="6761"/>
                  </a:lnTo>
                  <a:lnTo>
                    <a:pt x="4996" y="6748"/>
                  </a:lnTo>
                  <a:lnTo>
                    <a:pt x="5009" y="6728"/>
                  </a:lnTo>
                  <a:lnTo>
                    <a:pt x="5014" y="6705"/>
                  </a:lnTo>
                  <a:close/>
                  <a:moveTo>
                    <a:pt x="4774" y="6705"/>
                  </a:moveTo>
                  <a:lnTo>
                    <a:pt x="4769" y="6682"/>
                  </a:lnTo>
                  <a:lnTo>
                    <a:pt x="4756" y="6663"/>
                  </a:lnTo>
                  <a:lnTo>
                    <a:pt x="4737" y="6650"/>
                  </a:lnTo>
                  <a:lnTo>
                    <a:pt x="4714" y="6645"/>
                  </a:lnTo>
                  <a:lnTo>
                    <a:pt x="4690" y="6650"/>
                  </a:lnTo>
                  <a:lnTo>
                    <a:pt x="4671" y="6663"/>
                  </a:lnTo>
                  <a:lnTo>
                    <a:pt x="4658" y="6682"/>
                  </a:lnTo>
                  <a:lnTo>
                    <a:pt x="4654" y="6705"/>
                  </a:lnTo>
                  <a:lnTo>
                    <a:pt x="4658" y="6728"/>
                  </a:lnTo>
                  <a:lnTo>
                    <a:pt x="4671" y="6748"/>
                  </a:lnTo>
                  <a:lnTo>
                    <a:pt x="4690" y="6761"/>
                  </a:lnTo>
                  <a:lnTo>
                    <a:pt x="4714" y="6765"/>
                  </a:lnTo>
                  <a:lnTo>
                    <a:pt x="4737" y="6761"/>
                  </a:lnTo>
                  <a:lnTo>
                    <a:pt x="4756" y="6748"/>
                  </a:lnTo>
                  <a:lnTo>
                    <a:pt x="4769" y="6728"/>
                  </a:lnTo>
                  <a:lnTo>
                    <a:pt x="4774" y="6705"/>
                  </a:lnTo>
                  <a:close/>
                  <a:moveTo>
                    <a:pt x="4534" y="6705"/>
                  </a:moveTo>
                  <a:lnTo>
                    <a:pt x="4529" y="6682"/>
                  </a:lnTo>
                  <a:lnTo>
                    <a:pt x="4516" y="6663"/>
                  </a:lnTo>
                  <a:lnTo>
                    <a:pt x="4497" y="6650"/>
                  </a:lnTo>
                  <a:lnTo>
                    <a:pt x="4474" y="6645"/>
                  </a:lnTo>
                  <a:lnTo>
                    <a:pt x="4450" y="6650"/>
                  </a:lnTo>
                  <a:lnTo>
                    <a:pt x="4431" y="6663"/>
                  </a:lnTo>
                  <a:lnTo>
                    <a:pt x="4418" y="6682"/>
                  </a:lnTo>
                  <a:lnTo>
                    <a:pt x="4414" y="6705"/>
                  </a:lnTo>
                  <a:lnTo>
                    <a:pt x="4418" y="6728"/>
                  </a:lnTo>
                  <a:lnTo>
                    <a:pt x="4431" y="6748"/>
                  </a:lnTo>
                  <a:lnTo>
                    <a:pt x="4450" y="6761"/>
                  </a:lnTo>
                  <a:lnTo>
                    <a:pt x="4474" y="6765"/>
                  </a:lnTo>
                  <a:lnTo>
                    <a:pt x="4497" y="6761"/>
                  </a:lnTo>
                  <a:lnTo>
                    <a:pt x="4516" y="6748"/>
                  </a:lnTo>
                  <a:lnTo>
                    <a:pt x="4529" y="6728"/>
                  </a:lnTo>
                  <a:lnTo>
                    <a:pt x="4534" y="6705"/>
                  </a:lnTo>
                  <a:close/>
                  <a:moveTo>
                    <a:pt x="4294" y="6705"/>
                  </a:moveTo>
                  <a:lnTo>
                    <a:pt x="4289" y="6682"/>
                  </a:lnTo>
                  <a:lnTo>
                    <a:pt x="4276" y="6663"/>
                  </a:lnTo>
                  <a:lnTo>
                    <a:pt x="4257" y="6650"/>
                  </a:lnTo>
                  <a:lnTo>
                    <a:pt x="4234" y="6645"/>
                  </a:lnTo>
                  <a:lnTo>
                    <a:pt x="4233" y="6645"/>
                  </a:lnTo>
                  <a:lnTo>
                    <a:pt x="4210" y="6650"/>
                  </a:lnTo>
                  <a:lnTo>
                    <a:pt x="4190" y="6663"/>
                  </a:lnTo>
                  <a:lnTo>
                    <a:pt x="4177" y="6682"/>
                  </a:lnTo>
                  <a:lnTo>
                    <a:pt x="4173" y="6705"/>
                  </a:lnTo>
                  <a:lnTo>
                    <a:pt x="4177" y="6728"/>
                  </a:lnTo>
                  <a:lnTo>
                    <a:pt x="4190" y="6748"/>
                  </a:lnTo>
                  <a:lnTo>
                    <a:pt x="4210" y="6761"/>
                  </a:lnTo>
                  <a:lnTo>
                    <a:pt x="4233" y="6765"/>
                  </a:lnTo>
                  <a:lnTo>
                    <a:pt x="4234" y="6765"/>
                  </a:lnTo>
                  <a:lnTo>
                    <a:pt x="4257" y="6761"/>
                  </a:lnTo>
                  <a:lnTo>
                    <a:pt x="4276" y="6748"/>
                  </a:lnTo>
                  <a:lnTo>
                    <a:pt x="4289" y="6728"/>
                  </a:lnTo>
                  <a:lnTo>
                    <a:pt x="4294" y="6705"/>
                  </a:lnTo>
                  <a:close/>
                  <a:moveTo>
                    <a:pt x="4053" y="6705"/>
                  </a:moveTo>
                  <a:lnTo>
                    <a:pt x="4048" y="6682"/>
                  </a:lnTo>
                  <a:lnTo>
                    <a:pt x="4035" y="6663"/>
                  </a:lnTo>
                  <a:lnTo>
                    <a:pt x="4016" y="6650"/>
                  </a:lnTo>
                  <a:lnTo>
                    <a:pt x="3993" y="6645"/>
                  </a:lnTo>
                  <a:lnTo>
                    <a:pt x="3970" y="6650"/>
                  </a:lnTo>
                  <a:lnTo>
                    <a:pt x="3950" y="6663"/>
                  </a:lnTo>
                  <a:lnTo>
                    <a:pt x="3937" y="6682"/>
                  </a:lnTo>
                  <a:lnTo>
                    <a:pt x="3933" y="6705"/>
                  </a:lnTo>
                  <a:lnTo>
                    <a:pt x="3937" y="6728"/>
                  </a:lnTo>
                  <a:lnTo>
                    <a:pt x="3950" y="6748"/>
                  </a:lnTo>
                  <a:lnTo>
                    <a:pt x="3970" y="6761"/>
                  </a:lnTo>
                  <a:lnTo>
                    <a:pt x="3993" y="6765"/>
                  </a:lnTo>
                  <a:lnTo>
                    <a:pt x="4016" y="6761"/>
                  </a:lnTo>
                  <a:lnTo>
                    <a:pt x="4035" y="6748"/>
                  </a:lnTo>
                  <a:lnTo>
                    <a:pt x="4048" y="6728"/>
                  </a:lnTo>
                  <a:lnTo>
                    <a:pt x="4053" y="6705"/>
                  </a:lnTo>
                  <a:close/>
                  <a:moveTo>
                    <a:pt x="3813" y="6705"/>
                  </a:moveTo>
                  <a:lnTo>
                    <a:pt x="3808" y="6682"/>
                  </a:lnTo>
                  <a:lnTo>
                    <a:pt x="3795" y="6663"/>
                  </a:lnTo>
                  <a:lnTo>
                    <a:pt x="3776" y="6650"/>
                  </a:lnTo>
                  <a:lnTo>
                    <a:pt x="3753" y="6645"/>
                  </a:lnTo>
                  <a:lnTo>
                    <a:pt x="3730" y="6650"/>
                  </a:lnTo>
                  <a:lnTo>
                    <a:pt x="3710" y="6663"/>
                  </a:lnTo>
                  <a:lnTo>
                    <a:pt x="3697" y="6682"/>
                  </a:lnTo>
                  <a:lnTo>
                    <a:pt x="3693" y="6705"/>
                  </a:lnTo>
                  <a:lnTo>
                    <a:pt x="3697" y="6728"/>
                  </a:lnTo>
                  <a:lnTo>
                    <a:pt x="3710" y="6748"/>
                  </a:lnTo>
                  <a:lnTo>
                    <a:pt x="3730" y="6761"/>
                  </a:lnTo>
                  <a:lnTo>
                    <a:pt x="3753" y="6765"/>
                  </a:lnTo>
                  <a:lnTo>
                    <a:pt x="3776" y="6761"/>
                  </a:lnTo>
                  <a:lnTo>
                    <a:pt x="3795" y="6748"/>
                  </a:lnTo>
                  <a:lnTo>
                    <a:pt x="3808" y="6728"/>
                  </a:lnTo>
                  <a:lnTo>
                    <a:pt x="3813" y="6705"/>
                  </a:lnTo>
                  <a:close/>
                  <a:moveTo>
                    <a:pt x="3573" y="6705"/>
                  </a:moveTo>
                  <a:lnTo>
                    <a:pt x="3568" y="6682"/>
                  </a:lnTo>
                  <a:lnTo>
                    <a:pt x="3555" y="6663"/>
                  </a:lnTo>
                  <a:lnTo>
                    <a:pt x="3536" y="6650"/>
                  </a:lnTo>
                  <a:lnTo>
                    <a:pt x="3513" y="6645"/>
                  </a:lnTo>
                  <a:lnTo>
                    <a:pt x="3490" y="6650"/>
                  </a:lnTo>
                  <a:lnTo>
                    <a:pt x="3470" y="6663"/>
                  </a:lnTo>
                  <a:lnTo>
                    <a:pt x="3457" y="6682"/>
                  </a:lnTo>
                  <a:lnTo>
                    <a:pt x="3453" y="6705"/>
                  </a:lnTo>
                  <a:lnTo>
                    <a:pt x="3457" y="6728"/>
                  </a:lnTo>
                  <a:lnTo>
                    <a:pt x="3470" y="6748"/>
                  </a:lnTo>
                  <a:lnTo>
                    <a:pt x="3490" y="6761"/>
                  </a:lnTo>
                  <a:lnTo>
                    <a:pt x="3513" y="6765"/>
                  </a:lnTo>
                  <a:lnTo>
                    <a:pt x="3536" y="6761"/>
                  </a:lnTo>
                  <a:lnTo>
                    <a:pt x="3555" y="6748"/>
                  </a:lnTo>
                  <a:lnTo>
                    <a:pt x="3568" y="6728"/>
                  </a:lnTo>
                  <a:lnTo>
                    <a:pt x="3573" y="6705"/>
                  </a:lnTo>
                  <a:close/>
                  <a:moveTo>
                    <a:pt x="3333" y="6705"/>
                  </a:moveTo>
                  <a:lnTo>
                    <a:pt x="3328" y="6682"/>
                  </a:lnTo>
                  <a:lnTo>
                    <a:pt x="3315" y="6663"/>
                  </a:lnTo>
                  <a:lnTo>
                    <a:pt x="3296" y="6650"/>
                  </a:lnTo>
                  <a:lnTo>
                    <a:pt x="3273" y="6645"/>
                  </a:lnTo>
                  <a:lnTo>
                    <a:pt x="3249" y="6650"/>
                  </a:lnTo>
                  <a:lnTo>
                    <a:pt x="3230" y="6663"/>
                  </a:lnTo>
                  <a:lnTo>
                    <a:pt x="3217" y="6682"/>
                  </a:lnTo>
                  <a:lnTo>
                    <a:pt x="3213" y="6705"/>
                  </a:lnTo>
                  <a:lnTo>
                    <a:pt x="3217" y="6728"/>
                  </a:lnTo>
                  <a:lnTo>
                    <a:pt x="3230" y="6748"/>
                  </a:lnTo>
                  <a:lnTo>
                    <a:pt x="3249" y="6761"/>
                  </a:lnTo>
                  <a:lnTo>
                    <a:pt x="3273" y="6765"/>
                  </a:lnTo>
                  <a:lnTo>
                    <a:pt x="3296" y="6761"/>
                  </a:lnTo>
                  <a:lnTo>
                    <a:pt x="3315" y="6748"/>
                  </a:lnTo>
                  <a:lnTo>
                    <a:pt x="3328" y="6728"/>
                  </a:lnTo>
                  <a:lnTo>
                    <a:pt x="3333" y="6705"/>
                  </a:lnTo>
                  <a:close/>
                  <a:moveTo>
                    <a:pt x="3093" y="6705"/>
                  </a:moveTo>
                  <a:lnTo>
                    <a:pt x="3088" y="6682"/>
                  </a:lnTo>
                  <a:lnTo>
                    <a:pt x="3075" y="6663"/>
                  </a:lnTo>
                  <a:lnTo>
                    <a:pt x="3056" y="6650"/>
                  </a:lnTo>
                  <a:lnTo>
                    <a:pt x="3033" y="6645"/>
                  </a:lnTo>
                  <a:lnTo>
                    <a:pt x="3009" y="6650"/>
                  </a:lnTo>
                  <a:lnTo>
                    <a:pt x="2990" y="6663"/>
                  </a:lnTo>
                  <a:lnTo>
                    <a:pt x="2977" y="6682"/>
                  </a:lnTo>
                  <a:lnTo>
                    <a:pt x="2973" y="6705"/>
                  </a:lnTo>
                  <a:lnTo>
                    <a:pt x="2977" y="6728"/>
                  </a:lnTo>
                  <a:lnTo>
                    <a:pt x="2990" y="6748"/>
                  </a:lnTo>
                  <a:lnTo>
                    <a:pt x="3009" y="6761"/>
                  </a:lnTo>
                  <a:lnTo>
                    <a:pt x="3033" y="6765"/>
                  </a:lnTo>
                  <a:lnTo>
                    <a:pt x="3056" y="6761"/>
                  </a:lnTo>
                  <a:lnTo>
                    <a:pt x="3075" y="6748"/>
                  </a:lnTo>
                  <a:lnTo>
                    <a:pt x="3088" y="6728"/>
                  </a:lnTo>
                  <a:lnTo>
                    <a:pt x="3093" y="6705"/>
                  </a:lnTo>
                  <a:close/>
                  <a:moveTo>
                    <a:pt x="2853" y="6705"/>
                  </a:moveTo>
                  <a:lnTo>
                    <a:pt x="2848" y="6682"/>
                  </a:lnTo>
                  <a:lnTo>
                    <a:pt x="2835" y="6663"/>
                  </a:lnTo>
                  <a:lnTo>
                    <a:pt x="2816" y="6650"/>
                  </a:lnTo>
                  <a:lnTo>
                    <a:pt x="2793" y="6645"/>
                  </a:lnTo>
                  <a:lnTo>
                    <a:pt x="2769" y="6650"/>
                  </a:lnTo>
                  <a:lnTo>
                    <a:pt x="2750" y="6663"/>
                  </a:lnTo>
                  <a:lnTo>
                    <a:pt x="2737" y="6682"/>
                  </a:lnTo>
                  <a:lnTo>
                    <a:pt x="2733" y="6705"/>
                  </a:lnTo>
                  <a:lnTo>
                    <a:pt x="2737" y="6728"/>
                  </a:lnTo>
                  <a:lnTo>
                    <a:pt x="2750" y="6748"/>
                  </a:lnTo>
                  <a:lnTo>
                    <a:pt x="2769" y="6761"/>
                  </a:lnTo>
                  <a:lnTo>
                    <a:pt x="2793" y="6765"/>
                  </a:lnTo>
                  <a:lnTo>
                    <a:pt x="2816" y="6761"/>
                  </a:lnTo>
                  <a:lnTo>
                    <a:pt x="2835" y="6748"/>
                  </a:lnTo>
                  <a:lnTo>
                    <a:pt x="2848" y="6728"/>
                  </a:lnTo>
                  <a:lnTo>
                    <a:pt x="2853" y="6705"/>
                  </a:lnTo>
                  <a:close/>
                  <a:moveTo>
                    <a:pt x="2613" y="6705"/>
                  </a:moveTo>
                  <a:lnTo>
                    <a:pt x="2608" y="6682"/>
                  </a:lnTo>
                  <a:lnTo>
                    <a:pt x="2595" y="6663"/>
                  </a:lnTo>
                  <a:lnTo>
                    <a:pt x="2576" y="6650"/>
                  </a:lnTo>
                  <a:lnTo>
                    <a:pt x="2553" y="6645"/>
                  </a:lnTo>
                  <a:lnTo>
                    <a:pt x="2529" y="6650"/>
                  </a:lnTo>
                  <a:lnTo>
                    <a:pt x="2510" y="6663"/>
                  </a:lnTo>
                  <a:lnTo>
                    <a:pt x="2497" y="6682"/>
                  </a:lnTo>
                  <a:lnTo>
                    <a:pt x="2493" y="6705"/>
                  </a:lnTo>
                  <a:lnTo>
                    <a:pt x="2497" y="6728"/>
                  </a:lnTo>
                  <a:lnTo>
                    <a:pt x="2510" y="6748"/>
                  </a:lnTo>
                  <a:lnTo>
                    <a:pt x="2529" y="6761"/>
                  </a:lnTo>
                  <a:lnTo>
                    <a:pt x="2553" y="6765"/>
                  </a:lnTo>
                  <a:lnTo>
                    <a:pt x="2576" y="6761"/>
                  </a:lnTo>
                  <a:lnTo>
                    <a:pt x="2595" y="6748"/>
                  </a:lnTo>
                  <a:lnTo>
                    <a:pt x="2608" y="6728"/>
                  </a:lnTo>
                  <a:lnTo>
                    <a:pt x="2613" y="6705"/>
                  </a:lnTo>
                  <a:close/>
                  <a:moveTo>
                    <a:pt x="2373" y="6705"/>
                  </a:moveTo>
                  <a:lnTo>
                    <a:pt x="2368" y="6682"/>
                  </a:lnTo>
                  <a:lnTo>
                    <a:pt x="2355" y="6663"/>
                  </a:lnTo>
                  <a:lnTo>
                    <a:pt x="2336" y="6650"/>
                  </a:lnTo>
                  <a:lnTo>
                    <a:pt x="2313" y="6645"/>
                  </a:lnTo>
                  <a:lnTo>
                    <a:pt x="2289" y="6650"/>
                  </a:lnTo>
                  <a:lnTo>
                    <a:pt x="2270" y="6663"/>
                  </a:lnTo>
                  <a:lnTo>
                    <a:pt x="2257" y="6682"/>
                  </a:lnTo>
                  <a:lnTo>
                    <a:pt x="2253" y="6705"/>
                  </a:lnTo>
                  <a:lnTo>
                    <a:pt x="2257" y="6728"/>
                  </a:lnTo>
                  <a:lnTo>
                    <a:pt x="2270" y="6748"/>
                  </a:lnTo>
                  <a:lnTo>
                    <a:pt x="2289" y="6761"/>
                  </a:lnTo>
                  <a:lnTo>
                    <a:pt x="2313" y="6765"/>
                  </a:lnTo>
                  <a:lnTo>
                    <a:pt x="2336" y="6761"/>
                  </a:lnTo>
                  <a:lnTo>
                    <a:pt x="2355" y="6748"/>
                  </a:lnTo>
                  <a:lnTo>
                    <a:pt x="2368" y="6728"/>
                  </a:lnTo>
                  <a:lnTo>
                    <a:pt x="2373" y="6705"/>
                  </a:lnTo>
                  <a:close/>
                  <a:moveTo>
                    <a:pt x="2133" y="6705"/>
                  </a:moveTo>
                  <a:lnTo>
                    <a:pt x="2128" y="6682"/>
                  </a:lnTo>
                  <a:lnTo>
                    <a:pt x="2115" y="6663"/>
                  </a:lnTo>
                  <a:lnTo>
                    <a:pt x="2096" y="6650"/>
                  </a:lnTo>
                  <a:lnTo>
                    <a:pt x="2073" y="6645"/>
                  </a:lnTo>
                  <a:lnTo>
                    <a:pt x="2049" y="6650"/>
                  </a:lnTo>
                  <a:lnTo>
                    <a:pt x="2030" y="6663"/>
                  </a:lnTo>
                  <a:lnTo>
                    <a:pt x="2017" y="6682"/>
                  </a:lnTo>
                  <a:lnTo>
                    <a:pt x="2013" y="6705"/>
                  </a:lnTo>
                  <a:lnTo>
                    <a:pt x="2017" y="6728"/>
                  </a:lnTo>
                  <a:lnTo>
                    <a:pt x="2030" y="6748"/>
                  </a:lnTo>
                  <a:lnTo>
                    <a:pt x="2049" y="6761"/>
                  </a:lnTo>
                  <a:lnTo>
                    <a:pt x="2073" y="6765"/>
                  </a:lnTo>
                  <a:lnTo>
                    <a:pt x="2096" y="6761"/>
                  </a:lnTo>
                  <a:lnTo>
                    <a:pt x="2115" y="6748"/>
                  </a:lnTo>
                  <a:lnTo>
                    <a:pt x="2128" y="6728"/>
                  </a:lnTo>
                  <a:lnTo>
                    <a:pt x="2133" y="6705"/>
                  </a:lnTo>
                  <a:close/>
                  <a:moveTo>
                    <a:pt x="1893" y="6705"/>
                  </a:moveTo>
                  <a:lnTo>
                    <a:pt x="1888" y="6682"/>
                  </a:lnTo>
                  <a:lnTo>
                    <a:pt x="1875" y="6663"/>
                  </a:lnTo>
                  <a:lnTo>
                    <a:pt x="1856" y="6650"/>
                  </a:lnTo>
                  <a:lnTo>
                    <a:pt x="1833" y="6645"/>
                  </a:lnTo>
                  <a:lnTo>
                    <a:pt x="1831" y="6645"/>
                  </a:lnTo>
                  <a:lnTo>
                    <a:pt x="1808" y="6650"/>
                  </a:lnTo>
                  <a:lnTo>
                    <a:pt x="1789" y="6663"/>
                  </a:lnTo>
                  <a:lnTo>
                    <a:pt x="1776" y="6682"/>
                  </a:lnTo>
                  <a:lnTo>
                    <a:pt x="1771" y="6705"/>
                  </a:lnTo>
                  <a:lnTo>
                    <a:pt x="1776" y="6728"/>
                  </a:lnTo>
                  <a:lnTo>
                    <a:pt x="1789" y="6748"/>
                  </a:lnTo>
                  <a:lnTo>
                    <a:pt x="1808" y="6761"/>
                  </a:lnTo>
                  <a:lnTo>
                    <a:pt x="1831" y="6765"/>
                  </a:lnTo>
                  <a:lnTo>
                    <a:pt x="1833" y="6765"/>
                  </a:lnTo>
                  <a:lnTo>
                    <a:pt x="1856" y="6761"/>
                  </a:lnTo>
                  <a:lnTo>
                    <a:pt x="1875" y="6748"/>
                  </a:lnTo>
                  <a:lnTo>
                    <a:pt x="1888" y="6728"/>
                  </a:lnTo>
                  <a:lnTo>
                    <a:pt x="1893" y="6705"/>
                  </a:lnTo>
                  <a:close/>
                  <a:moveTo>
                    <a:pt x="1651" y="6705"/>
                  </a:moveTo>
                  <a:lnTo>
                    <a:pt x="1647" y="6682"/>
                  </a:lnTo>
                  <a:lnTo>
                    <a:pt x="1634" y="6663"/>
                  </a:lnTo>
                  <a:lnTo>
                    <a:pt x="1615" y="6650"/>
                  </a:lnTo>
                  <a:lnTo>
                    <a:pt x="1591" y="6645"/>
                  </a:lnTo>
                  <a:lnTo>
                    <a:pt x="1568" y="6650"/>
                  </a:lnTo>
                  <a:lnTo>
                    <a:pt x="1549" y="6663"/>
                  </a:lnTo>
                  <a:lnTo>
                    <a:pt x="1536" y="6682"/>
                  </a:lnTo>
                  <a:lnTo>
                    <a:pt x="1531" y="6705"/>
                  </a:lnTo>
                  <a:lnTo>
                    <a:pt x="1536" y="6728"/>
                  </a:lnTo>
                  <a:lnTo>
                    <a:pt x="1549" y="6748"/>
                  </a:lnTo>
                  <a:lnTo>
                    <a:pt x="1568" y="6761"/>
                  </a:lnTo>
                  <a:lnTo>
                    <a:pt x="1591" y="6765"/>
                  </a:lnTo>
                  <a:lnTo>
                    <a:pt x="1615" y="6761"/>
                  </a:lnTo>
                  <a:lnTo>
                    <a:pt x="1634" y="6748"/>
                  </a:lnTo>
                  <a:lnTo>
                    <a:pt x="1647" y="6728"/>
                  </a:lnTo>
                  <a:lnTo>
                    <a:pt x="1651" y="6705"/>
                  </a:lnTo>
                  <a:close/>
                  <a:moveTo>
                    <a:pt x="1411" y="6705"/>
                  </a:moveTo>
                  <a:lnTo>
                    <a:pt x="1407" y="6682"/>
                  </a:lnTo>
                  <a:lnTo>
                    <a:pt x="1394" y="6663"/>
                  </a:lnTo>
                  <a:lnTo>
                    <a:pt x="1375" y="6650"/>
                  </a:lnTo>
                  <a:lnTo>
                    <a:pt x="1351" y="6645"/>
                  </a:lnTo>
                  <a:lnTo>
                    <a:pt x="1328" y="6650"/>
                  </a:lnTo>
                  <a:lnTo>
                    <a:pt x="1309" y="6663"/>
                  </a:lnTo>
                  <a:lnTo>
                    <a:pt x="1296" y="6682"/>
                  </a:lnTo>
                  <a:lnTo>
                    <a:pt x="1291" y="6705"/>
                  </a:lnTo>
                  <a:lnTo>
                    <a:pt x="1296" y="6728"/>
                  </a:lnTo>
                  <a:lnTo>
                    <a:pt x="1309" y="6748"/>
                  </a:lnTo>
                  <a:lnTo>
                    <a:pt x="1328" y="6761"/>
                  </a:lnTo>
                  <a:lnTo>
                    <a:pt x="1351" y="6765"/>
                  </a:lnTo>
                  <a:lnTo>
                    <a:pt x="1375" y="6761"/>
                  </a:lnTo>
                  <a:lnTo>
                    <a:pt x="1394" y="6748"/>
                  </a:lnTo>
                  <a:lnTo>
                    <a:pt x="1407" y="6728"/>
                  </a:lnTo>
                  <a:lnTo>
                    <a:pt x="1411" y="6705"/>
                  </a:lnTo>
                  <a:close/>
                  <a:moveTo>
                    <a:pt x="1171" y="6705"/>
                  </a:moveTo>
                  <a:lnTo>
                    <a:pt x="1167" y="6682"/>
                  </a:lnTo>
                  <a:lnTo>
                    <a:pt x="1154" y="6663"/>
                  </a:lnTo>
                  <a:lnTo>
                    <a:pt x="1135" y="6650"/>
                  </a:lnTo>
                  <a:lnTo>
                    <a:pt x="1111" y="6645"/>
                  </a:lnTo>
                  <a:lnTo>
                    <a:pt x="1088" y="6650"/>
                  </a:lnTo>
                  <a:lnTo>
                    <a:pt x="1069" y="6663"/>
                  </a:lnTo>
                  <a:lnTo>
                    <a:pt x="1056" y="6682"/>
                  </a:lnTo>
                  <a:lnTo>
                    <a:pt x="1051" y="6705"/>
                  </a:lnTo>
                  <a:lnTo>
                    <a:pt x="1056" y="6728"/>
                  </a:lnTo>
                  <a:lnTo>
                    <a:pt x="1069" y="6748"/>
                  </a:lnTo>
                  <a:lnTo>
                    <a:pt x="1088" y="6761"/>
                  </a:lnTo>
                  <a:lnTo>
                    <a:pt x="1111" y="6765"/>
                  </a:lnTo>
                  <a:lnTo>
                    <a:pt x="1135" y="6761"/>
                  </a:lnTo>
                  <a:lnTo>
                    <a:pt x="1154" y="6748"/>
                  </a:lnTo>
                  <a:lnTo>
                    <a:pt x="1167" y="6728"/>
                  </a:lnTo>
                  <a:lnTo>
                    <a:pt x="1171" y="6705"/>
                  </a:lnTo>
                  <a:close/>
                  <a:moveTo>
                    <a:pt x="931" y="6705"/>
                  </a:moveTo>
                  <a:lnTo>
                    <a:pt x="927" y="6682"/>
                  </a:lnTo>
                  <a:lnTo>
                    <a:pt x="914" y="6663"/>
                  </a:lnTo>
                  <a:lnTo>
                    <a:pt x="895" y="6650"/>
                  </a:lnTo>
                  <a:lnTo>
                    <a:pt x="871" y="6645"/>
                  </a:lnTo>
                  <a:lnTo>
                    <a:pt x="848" y="6650"/>
                  </a:lnTo>
                  <a:lnTo>
                    <a:pt x="829" y="6663"/>
                  </a:lnTo>
                  <a:lnTo>
                    <a:pt x="816" y="6682"/>
                  </a:lnTo>
                  <a:lnTo>
                    <a:pt x="811" y="6705"/>
                  </a:lnTo>
                  <a:lnTo>
                    <a:pt x="816" y="6728"/>
                  </a:lnTo>
                  <a:lnTo>
                    <a:pt x="829" y="6748"/>
                  </a:lnTo>
                  <a:lnTo>
                    <a:pt x="848" y="6761"/>
                  </a:lnTo>
                  <a:lnTo>
                    <a:pt x="871" y="6765"/>
                  </a:lnTo>
                  <a:lnTo>
                    <a:pt x="895" y="6761"/>
                  </a:lnTo>
                  <a:lnTo>
                    <a:pt x="914" y="6748"/>
                  </a:lnTo>
                  <a:lnTo>
                    <a:pt x="927" y="6728"/>
                  </a:lnTo>
                  <a:lnTo>
                    <a:pt x="931" y="6705"/>
                  </a:lnTo>
                  <a:close/>
                  <a:moveTo>
                    <a:pt x="691" y="6705"/>
                  </a:moveTo>
                  <a:lnTo>
                    <a:pt x="687" y="6682"/>
                  </a:lnTo>
                  <a:lnTo>
                    <a:pt x="674" y="6663"/>
                  </a:lnTo>
                  <a:lnTo>
                    <a:pt x="655" y="6650"/>
                  </a:lnTo>
                  <a:lnTo>
                    <a:pt x="631" y="6645"/>
                  </a:lnTo>
                  <a:lnTo>
                    <a:pt x="608" y="6650"/>
                  </a:lnTo>
                  <a:lnTo>
                    <a:pt x="589" y="6663"/>
                  </a:lnTo>
                  <a:lnTo>
                    <a:pt x="576" y="6682"/>
                  </a:lnTo>
                  <a:lnTo>
                    <a:pt x="571" y="6705"/>
                  </a:lnTo>
                  <a:lnTo>
                    <a:pt x="576" y="6728"/>
                  </a:lnTo>
                  <a:lnTo>
                    <a:pt x="589" y="6748"/>
                  </a:lnTo>
                  <a:lnTo>
                    <a:pt x="608" y="6761"/>
                  </a:lnTo>
                  <a:lnTo>
                    <a:pt x="631" y="6765"/>
                  </a:lnTo>
                  <a:lnTo>
                    <a:pt x="655" y="6761"/>
                  </a:lnTo>
                  <a:lnTo>
                    <a:pt x="674" y="6748"/>
                  </a:lnTo>
                  <a:lnTo>
                    <a:pt x="687" y="6728"/>
                  </a:lnTo>
                  <a:lnTo>
                    <a:pt x="691" y="6705"/>
                  </a:lnTo>
                  <a:close/>
                  <a:moveTo>
                    <a:pt x="451" y="6705"/>
                  </a:moveTo>
                  <a:lnTo>
                    <a:pt x="447" y="6682"/>
                  </a:lnTo>
                  <a:lnTo>
                    <a:pt x="434" y="6663"/>
                  </a:lnTo>
                  <a:lnTo>
                    <a:pt x="415" y="6650"/>
                  </a:lnTo>
                  <a:lnTo>
                    <a:pt x="391" y="6645"/>
                  </a:lnTo>
                  <a:lnTo>
                    <a:pt x="368" y="6650"/>
                  </a:lnTo>
                  <a:lnTo>
                    <a:pt x="349" y="6663"/>
                  </a:lnTo>
                  <a:lnTo>
                    <a:pt x="336" y="6682"/>
                  </a:lnTo>
                  <a:lnTo>
                    <a:pt x="331" y="6705"/>
                  </a:lnTo>
                  <a:lnTo>
                    <a:pt x="336" y="6728"/>
                  </a:lnTo>
                  <a:lnTo>
                    <a:pt x="349" y="6748"/>
                  </a:lnTo>
                  <a:lnTo>
                    <a:pt x="368" y="6761"/>
                  </a:lnTo>
                  <a:lnTo>
                    <a:pt x="391" y="6765"/>
                  </a:lnTo>
                  <a:lnTo>
                    <a:pt x="415" y="6761"/>
                  </a:lnTo>
                  <a:lnTo>
                    <a:pt x="434" y="6748"/>
                  </a:lnTo>
                  <a:lnTo>
                    <a:pt x="447" y="6728"/>
                  </a:lnTo>
                  <a:lnTo>
                    <a:pt x="451" y="6705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9" name="Rectangle 311"/>
            <p:cNvSpPr>
              <a:spLocks noChangeArrowheads="1"/>
            </p:cNvSpPr>
            <p:nvPr/>
          </p:nvSpPr>
          <p:spPr bwMode="auto">
            <a:xfrm>
              <a:off x="4253" y="-6668"/>
              <a:ext cx="8064" cy="15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0" name="AutoShape 310"/>
            <p:cNvSpPr>
              <a:spLocks/>
            </p:cNvSpPr>
            <p:nvPr/>
          </p:nvSpPr>
          <p:spPr bwMode="auto">
            <a:xfrm>
              <a:off x="4223" y="-6698"/>
              <a:ext cx="8124" cy="1563"/>
            </a:xfrm>
            <a:custGeom>
              <a:avLst/>
              <a:gdLst>
                <a:gd name="T0" fmla="+- 0 12348 4224"/>
                <a:gd name="T1" fmla="*/ T0 w 8124"/>
                <a:gd name="T2" fmla="+- 0 -5135 -6698"/>
                <a:gd name="T3" fmla="*/ -5135 h 1563"/>
                <a:gd name="T4" fmla="+- 0 12348 4224"/>
                <a:gd name="T5" fmla="*/ T4 w 8124"/>
                <a:gd name="T6" fmla="+- 0 -6698 -6698"/>
                <a:gd name="T7" fmla="*/ -6698 h 1563"/>
                <a:gd name="T8" fmla="+- 0 4224 4224"/>
                <a:gd name="T9" fmla="*/ T8 w 8124"/>
                <a:gd name="T10" fmla="+- 0 -6698 -6698"/>
                <a:gd name="T11" fmla="*/ -6698 h 1563"/>
                <a:gd name="T12" fmla="+- 0 4224 4224"/>
                <a:gd name="T13" fmla="*/ T12 w 8124"/>
                <a:gd name="T14" fmla="+- 0 -5135 -6698"/>
                <a:gd name="T15" fmla="*/ -5135 h 1563"/>
                <a:gd name="T16" fmla="+- 0 4254 4224"/>
                <a:gd name="T17" fmla="*/ T16 w 8124"/>
                <a:gd name="T18" fmla="+- 0 -5135 -6698"/>
                <a:gd name="T19" fmla="*/ -5135 h 1563"/>
                <a:gd name="T20" fmla="+- 0 4254 4224"/>
                <a:gd name="T21" fmla="*/ T20 w 8124"/>
                <a:gd name="T22" fmla="+- 0 -6638 -6698"/>
                <a:gd name="T23" fmla="*/ -6638 h 1563"/>
                <a:gd name="T24" fmla="+- 0 4284 4224"/>
                <a:gd name="T25" fmla="*/ T24 w 8124"/>
                <a:gd name="T26" fmla="+- 0 -6668 -6698"/>
                <a:gd name="T27" fmla="*/ -6668 h 1563"/>
                <a:gd name="T28" fmla="+- 0 4284 4224"/>
                <a:gd name="T29" fmla="*/ T28 w 8124"/>
                <a:gd name="T30" fmla="+- 0 -6638 -6698"/>
                <a:gd name="T31" fmla="*/ -6638 h 1563"/>
                <a:gd name="T32" fmla="+- 0 12288 4224"/>
                <a:gd name="T33" fmla="*/ T32 w 8124"/>
                <a:gd name="T34" fmla="+- 0 -6638 -6698"/>
                <a:gd name="T35" fmla="*/ -6638 h 1563"/>
                <a:gd name="T36" fmla="+- 0 12288 4224"/>
                <a:gd name="T37" fmla="*/ T36 w 8124"/>
                <a:gd name="T38" fmla="+- 0 -6668 -6698"/>
                <a:gd name="T39" fmla="*/ -6668 h 1563"/>
                <a:gd name="T40" fmla="+- 0 12318 4224"/>
                <a:gd name="T41" fmla="*/ T40 w 8124"/>
                <a:gd name="T42" fmla="+- 0 -6638 -6698"/>
                <a:gd name="T43" fmla="*/ -6638 h 1563"/>
                <a:gd name="T44" fmla="+- 0 12318 4224"/>
                <a:gd name="T45" fmla="*/ T44 w 8124"/>
                <a:gd name="T46" fmla="+- 0 -5135 -6698"/>
                <a:gd name="T47" fmla="*/ -5135 h 1563"/>
                <a:gd name="T48" fmla="+- 0 12348 4224"/>
                <a:gd name="T49" fmla="*/ T48 w 8124"/>
                <a:gd name="T50" fmla="+- 0 -5135 -6698"/>
                <a:gd name="T51" fmla="*/ -5135 h 1563"/>
                <a:gd name="T52" fmla="+- 0 4284 4224"/>
                <a:gd name="T53" fmla="*/ T52 w 8124"/>
                <a:gd name="T54" fmla="+- 0 -6638 -6698"/>
                <a:gd name="T55" fmla="*/ -6638 h 1563"/>
                <a:gd name="T56" fmla="+- 0 4284 4224"/>
                <a:gd name="T57" fmla="*/ T56 w 8124"/>
                <a:gd name="T58" fmla="+- 0 -6668 -6698"/>
                <a:gd name="T59" fmla="*/ -6668 h 1563"/>
                <a:gd name="T60" fmla="+- 0 4254 4224"/>
                <a:gd name="T61" fmla="*/ T60 w 8124"/>
                <a:gd name="T62" fmla="+- 0 -6638 -6698"/>
                <a:gd name="T63" fmla="*/ -6638 h 1563"/>
                <a:gd name="T64" fmla="+- 0 4284 4224"/>
                <a:gd name="T65" fmla="*/ T64 w 8124"/>
                <a:gd name="T66" fmla="+- 0 -6638 -6698"/>
                <a:gd name="T67" fmla="*/ -6638 h 1563"/>
                <a:gd name="T68" fmla="+- 0 4284 4224"/>
                <a:gd name="T69" fmla="*/ T68 w 8124"/>
                <a:gd name="T70" fmla="+- 0 -5195 -6698"/>
                <a:gd name="T71" fmla="*/ -5195 h 1563"/>
                <a:gd name="T72" fmla="+- 0 4284 4224"/>
                <a:gd name="T73" fmla="*/ T72 w 8124"/>
                <a:gd name="T74" fmla="+- 0 -6638 -6698"/>
                <a:gd name="T75" fmla="*/ -6638 h 1563"/>
                <a:gd name="T76" fmla="+- 0 4254 4224"/>
                <a:gd name="T77" fmla="*/ T76 w 8124"/>
                <a:gd name="T78" fmla="+- 0 -6638 -6698"/>
                <a:gd name="T79" fmla="*/ -6638 h 1563"/>
                <a:gd name="T80" fmla="+- 0 4254 4224"/>
                <a:gd name="T81" fmla="*/ T80 w 8124"/>
                <a:gd name="T82" fmla="+- 0 -5195 -6698"/>
                <a:gd name="T83" fmla="*/ -5195 h 1563"/>
                <a:gd name="T84" fmla="+- 0 4284 4224"/>
                <a:gd name="T85" fmla="*/ T84 w 8124"/>
                <a:gd name="T86" fmla="+- 0 -5195 -6698"/>
                <a:gd name="T87" fmla="*/ -5195 h 1563"/>
                <a:gd name="T88" fmla="+- 0 12318 4224"/>
                <a:gd name="T89" fmla="*/ T88 w 8124"/>
                <a:gd name="T90" fmla="+- 0 -5195 -6698"/>
                <a:gd name="T91" fmla="*/ -5195 h 1563"/>
                <a:gd name="T92" fmla="+- 0 4254 4224"/>
                <a:gd name="T93" fmla="*/ T92 w 8124"/>
                <a:gd name="T94" fmla="+- 0 -5195 -6698"/>
                <a:gd name="T95" fmla="*/ -5195 h 1563"/>
                <a:gd name="T96" fmla="+- 0 4284 4224"/>
                <a:gd name="T97" fmla="*/ T96 w 8124"/>
                <a:gd name="T98" fmla="+- 0 -5165 -6698"/>
                <a:gd name="T99" fmla="*/ -5165 h 1563"/>
                <a:gd name="T100" fmla="+- 0 4284 4224"/>
                <a:gd name="T101" fmla="*/ T100 w 8124"/>
                <a:gd name="T102" fmla="+- 0 -5135 -6698"/>
                <a:gd name="T103" fmla="*/ -5135 h 1563"/>
                <a:gd name="T104" fmla="+- 0 12288 4224"/>
                <a:gd name="T105" fmla="*/ T104 w 8124"/>
                <a:gd name="T106" fmla="+- 0 -5135 -6698"/>
                <a:gd name="T107" fmla="*/ -5135 h 1563"/>
                <a:gd name="T108" fmla="+- 0 12288 4224"/>
                <a:gd name="T109" fmla="*/ T108 w 8124"/>
                <a:gd name="T110" fmla="+- 0 -5165 -6698"/>
                <a:gd name="T111" fmla="*/ -5165 h 1563"/>
                <a:gd name="T112" fmla="+- 0 12318 4224"/>
                <a:gd name="T113" fmla="*/ T112 w 8124"/>
                <a:gd name="T114" fmla="+- 0 -5195 -6698"/>
                <a:gd name="T115" fmla="*/ -5195 h 1563"/>
                <a:gd name="T116" fmla="+- 0 4284 4224"/>
                <a:gd name="T117" fmla="*/ T116 w 8124"/>
                <a:gd name="T118" fmla="+- 0 -5135 -6698"/>
                <a:gd name="T119" fmla="*/ -5135 h 1563"/>
                <a:gd name="T120" fmla="+- 0 4284 4224"/>
                <a:gd name="T121" fmla="*/ T120 w 8124"/>
                <a:gd name="T122" fmla="+- 0 -5165 -6698"/>
                <a:gd name="T123" fmla="*/ -5165 h 1563"/>
                <a:gd name="T124" fmla="+- 0 4254 4224"/>
                <a:gd name="T125" fmla="*/ T124 w 8124"/>
                <a:gd name="T126" fmla="+- 0 -5195 -6698"/>
                <a:gd name="T127" fmla="*/ -5195 h 1563"/>
                <a:gd name="T128" fmla="+- 0 4254 4224"/>
                <a:gd name="T129" fmla="*/ T128 w 8124"/>
                <a:gd name="T130" fmla="+- 0 -5135 -6698"/>
                <a:gd name="T131" fmla="*/ -5135 h 1563"/>
                <a:gd name="T132" fmla="+- 0 4284 4224"/>
                <a:gd name="T133" fmla="*/ T132 w 8124"/>
                <a:gd name="T134" fmla="+- 0 -5135 -6698"/>
                <a:gd name="T135" fmla="*/ -5135 h 1563"/>
                <a:gd name="T136" fmla="+- 0 12318 4224"/>
                <a:gd name="T137" fmla="*/ T136 w 8124"/>
                <a:gd name="T138" fmla="+- 0 -6638 -6698"/>
                <a:gd name="T139" fmla="*/ -6638 h 1563"/>
                <a:gd name="T140" fmla="+- 0 12288 4224"/>
                <a:gd name="T141" fmla="*/ T140 w 8124"/>
                <a:gd name="T142" fmla="+- 0 -6668 -6698"/>
                <a:gd name="T143" fmla="*/ -6668 h 1563"/>
                <a:gd name="T144" fmla="+- 0 12288 4224"/>
                <a:gd name="T145" fmla="*/ T144 w 8124"/>
                <a:gd name="T146" fmla="+- 0 -6638 -6698"/>
                <a:gd name="T147" fmla="*/ -6638 h 1563"/>
                <a:gd name="T148" fmla="+- 0 12318 4224"/>
                <a:gd name="T149" fmla="*/ T148 w 8124"/>
                <a:gd name="T150" fmla="+- 0 -6638 -6698"/>
                <a:gd name="T151" fmla="*/ -6638 h 1563"/>
                <a:gd name="T152" fmla="+- 0 12318 4224"/>
                <a:gd name="T153" fmla="*/ T152 w 8124"/>
                <a:gd name="T154" fmla="+- 0 -5195 -6698"/>
                <a:gd name="T155" fmla="*/ -5195 h 1563"/>
                <a:gd name="T156" fmla="+- 0 12318 4224"/>
                <a:gd name="T157" fmla="*/ T156 w 8124"/>
                <a:gd name="T158" fmla="+- 0 -6638 -6698"/>
                <a:gd name="T159" fmla="*/ -6638 h 1563"/>
                <a:gd name="T160" fmla="+- 0 12288 4224"/>
                <a:gd name="T161" fmla="*/ T160 w 8124"/>
                <a:gd name="T162" fmla="+- 0 -6638 -6698"/>
                <a:gd name="T163" fmla="*/ -6638 h 1563"/>
                <a:gd name="T164" fmla="+- 0 12288 4224"/>
                <a:gd name="T165" fmla="*/ T164 w 8124"/>
                <a:gd name="T166" fmla="+- 0 -5195 -6698"/>
                <a:gd name="T167" fmla="*/ -5195 h 1563"/>
                <a:gd name="T168" fmla="+- 0 12318 4224"/>
                <a:gd name="T169" fmla="*/ T168 w 8124"/>
                <a:gd name="T170" fmla="+- 0 -5195 -6698"/>
                <a:gd name="T171" fmla="*/ -5195 h 1563"/>
                <a:gd name="T172" fmla="+- 0 12318 4224"/>
                <a:gd name="T173" fmla="*/ T172 w 8124"/>
                <a:gd name="T174" fmla="+- 0 -5135 -6698"/>
                <a:gd name="T175" fmla="*/ -5135 h 1563"/>
                <a:gd name="T176" fmla="+- 0 12318 4224"/>
                <a:gd name="T177" fmla="*/ T176 w 8124"/>
                <a:gd name="T178" fmla="+- 0 -5195 -6698"/>
                <a:gd name="T179" fmla="*/ -5195 h 1563"/>
                <a:gd name="T180" fmla="+- 0 12288 4224"/>
                <a:gd name="T181" fmla="*/ T180 w 8124"/>
                <a:gd name="T182" fmla="+- 0 -5165 -6698"/>
                <a:gd name="T183" fmla="*/ -5165 h 1563"/>
                <a:gd name="T184" fmla="+- 0 12288 4224"/>
                <a:gd name="T185" fmla="*/ T184 w 8124"/>
                <a:gd name="T186" fmla="+- 0 -5135 -6698"/>
                <a:gd name="T187" fmla="*/ -5135 h 1563"/>
                <a:gd name="T188" fmla="+- 0 12318 4224"/>
                <a:gd name="T189" fmla="*/ T188 w 8124"/>
                <a:gd name="T190" fmla="+- 0 -5135 -6698"/>
                <a:gd name="T191" fmla="*/ -5135 h 156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8124" h="1563">
                  <a:moveTo>
                    <a:pt x="8124" y="1563"/>
                  </a:moveTo>
                  <a:lnTo>
                    <a:pt x="8124" y="0"/>
                  </a:lnTo>
                  <a:lnTo>
                    <a:pt x="0" y="0"/>
                  </a:lnTo>
                  <a:lnTo>
                    <a:pt x="0" y="1563"/>
                  </a:lnTo>
                  <a:lnTo>
                    <a:pt x="30" y="1563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8064" y="60"/>
                  </a:lnTo>
                  <a:lnTo>
                    <a:pt x="8064" y="30"/>
                  </a:lnTo>
                  <a:lnTo>
                    <a:pt x="8094" y="60"/>
                  </a:lnTo>
                  <a:lnTo>
                    <a:pt x="8094" y="1563"/>
                  </a:lnTo>
                  <a:lnTo>
                    <a:pt x="8124" y="1563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503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503"/>
                  </a:lnTo>
                  <a:lnTo>
                    <a:pt x="60" y="1503"/>
                  </a:lnTo>
                  <a:close/>
                  <a:moveTo>
                    <a:pt x="8094" y="1503"/>
                  </a:moveTo>
                  <a:lnTo>
                    <a:pt x="30" y="1503"/>
                  </a:lnTo>
                  <a:lnTo>
                    <a:pt x="60" y="1533"/>
                  </a:lnTo>
                  <a:lnTo>
                    <a:pt x="60" y="1563"/>
                  </a:lnTo>
                  <a:lnTo>
                    <a:pt x="8064" y="1563"/>
                  </a:lnTo>
                  <a:lnTo>
                    <a:pt x="8064" y="1533"/>
                  </a:lnTo>
                  <a:lnTo>
                    <a:pt x="8094" y="1503"/>
                  </a:lnTo>
                  <a:close/>
                  <a:moveTo>
                    <a:pt x="60" y="1563"/>
                  </a:moveTo>
                  <a:lnTo>
                    <a:pt x="60" y="1533"/>
                  </a:lnTo>
                  <a:lnTo>
                    <a:pt x="30" y="1503"/>
                  </a:lnTo>
                  <a:lnTo>
                    <a:pt x="30" y="1563"/>
                  </a:lnTo>
                  <a:lnTo>
                    <a:pt x="60" y="1563"/>
                  </a:lnTo>
                  <a:close/>
                  <a:moveTo>
                    <a:pt x="8094" y="60"/>
                  </a:moveTo>
                  <a:lnTo>
                    <a:pt x="8064" y="30"/>
                  </a:lnTo>
                  <a:lnTo>
                    <a:pt x="8064" y="60"/>
                  </a:lnTo>
                  <a:lnTo>
                    <a:pt x="8094" y="60"/>
                  </a:lnTo>
                  <a:close/>
                  <a:moveTo>
                    <a:pt x="8094" y="1503"/>
                  </a:moveTo>
                  <a:lnTo>
                    <a:pt x="8094" y="60"/>
                  </a:lnTo>
                  <a:lnTo>
                    <a:pt x="8064" y="60"/>
                  </a:lnTo>
                  <a:lnTo>
                    <a:pt x="8064" y="1503"/>
                  </a:lnTo>
                  <a:lnTo>
                    <a:pt x="8094" y="1503"/>
                  </a:lnTo>
                  <a:close/>
                  <a:moveTo>
                    <a:pt x="8094" y="1563"/>
                  </a:moveTo>
                  <a:lnTo>
                    <a:pt x="8094" y="1503"/>
                  </a:lnTo>
                  <a:lnTo>
                    <a:pt x="8064" y="1533"/>
                  </a:lnTo>
                  <a:lnTo>
                    <a:pt x="8064" y="1563"/>
                  </a:lnTo>
                  <a:lnTo>
                    <a:pt x="8094" y="1563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Rectangle 309"/>
            <p:cNvSpPr>
              <a:spLocks noChangeArrowheads="1"/>
            </p:cNvSpPr>
            <p:nvPr/>
          </p:nvSpPr>
          <p:spPr bwMode="auto">
            <a:xfrm>
              <a:off x="2565" y="-3098"/>
              <a:ext cx="3701" cy="10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2" name="AutoShape 308"/>
            <p:cNvSpPr>
              <a:spLocks/>
            </p:cNvSpPr>
            <p:nvPr/>
          </p:nvSpPr>
          <p:spPr bwMode="auto">
            <a:xfrm>
              <a:off x="2535" y="-3128"/>
              <a:ext cx="3761" cy="1131"/>
            </a:xfrm>
            <a:custGeom>
              <a:avLst/>
              <a:gdLst>
                <a:gd name="T0" fmla="+- 0 6296 2535"/>
                <a:gd name="T1" fmla="*/ T0 w 3761"/>
                <a:gd name="T2" fmla="+- 0 -1997 -3128"/>
                <a:gd name="T3" fmla="*/ -1997 h 1131"/>
                <a:gd name="T4" fmla="+- 0 6296 2535"/>
                <a:gd name="T5" fmla="*/ T4 w 3761"/>
                <a:gd name="T6" fmla="+- 0 -3128 -3128"/>
                <a:gd name="T7" fmla="*/ -3128 h 1131"/>
                <a:gd name="T8" fmla="+- 0 2535 2535"/>
                <a:gd name="T9" fmla="*/ T8 w 3761"/>
                <a:gd name="T10" fmla="+- 0 -3128 -3128"/>
                <a:gd name="T11" fmla="*/ -3128 h 1131"/>
                <a:gd name="T12" fmla="+- 0 2535 2535"/>
                <a:gd name="T13" fmla="*/ T12 w 3761"/>
                <a:gd name="T14" fmla="+- 0 -1997 -3128"/>
                <a:gd name="T15" fmla="*/ -1997 h 1131"/>
                <a:gd name="T16" fmla="+- 0 2565 2535"/>
                <a:gd name="T17" fmla="*/ T16 w 3761"/>
                <a:gd name="T18" fmla="+- 0 -1997 -3128"/>
                <a:gd name="T19" fmla="*/ -1997 h 1131"/>
                <a:gd name="T20" fmla="+- 0 2565 2535"/>
                <a:gd name="T21" fmla="*/ T20 w 3761"/>
                <a:gd name="T22" fmla="+- 0 -3068 -3128"/>
                <a:gd name="T23" fmla="*/ -3068 h 1131"/>
                <a:gd name="T24" fmla="+- 0 2595 2535"/>
                <a:gd name="T25" fmla="*/ T24 w 3761"/>
                <a:gd name="T26" fmla="+- 0 -3098 -3128"/>
                <a:gd name="T27" fmla="*/ -3098 h 1131"/>
                <a:gd name="T28" fmla="+- 0 2595 2535"/>
                <a:gd name="T29" fmla="*/ T28 w 3761"/>
                <a:gd name="T30" fmla="+- 0 -3068 -3128"/>
                <a:gd name="T31" fmla="*/ -3068 h 1131"/>
                <a:gd name="T32" fmla="+- 0 6236 2535"/>
                <a:gd name="T33" fmla="*/ T32 w 3761"/>
                <a:gd name="T34" fmla="+- 0 -3068 -3128"/>
                <a:gd name="T35" fmla="*/ -3068 h 1131"/>
                <a:gd name="T36" fmla="+- 0 6236 2535"/>
                <a:gd name="T37" fmla="*/ T36 w 3761"/>
                <a:gd name="T38" fmla="+- 0 -3098 -3128"/>
                <a:gd name="T39" fmla="*/ -3098 h 1131"/>
                <a:gd name="T40" fmla="+- 0 6266 2535"/>
                <a:gd name="T41" fmla="*/ T40 w 3761"/>
                <a:gd name="T42" fmla="+- 0 -3068 -3128"/>
                <a:gd name="T43" fmla="*/ -3068 h 1131"/>
                <a:gd name="T44" fmla="+- 0 6266 2535"/>
                <a:gd name="T45" fmla="*/ T44 w 3761"/>
                <a:gd name="T46" fmla="+- 0 -1997 -3128"/>
                <a:gd name="T47" fmla="*/ -1997 h 1131"/>
                <a:gd name="T48" fmla="+- 0 6296 2535"/>
                <a:gd name="T49" fmla="*/ T48 w 3761"/>
                <a:gd name="T50" fmla="+- 0 -1997 -3128"/>
                <a:gd name="T51" fmla="*/ -1997 h 1131"/>
                <a:gd name="T52" fmla="+- 0 2595 2535"/>
                <a:gd name="T53" fmla="*/ T52 w 3761"/>
                <a:gd name="T54" fmla="+- 0 -3068 -3128"/>
                <a:gd name="T55" fmla="*/ -3068 h 1131"/>
                <a:gd name="T56" fmla="+- 0 2595 2535"/>
                <a:gd name="T57" fmla="*/ T56 w 3761"/>
                <a:gd name="T58" fmla="+- 0 -3098 -3128"/>
                <a:gd name="T59" fmla="*/ -3098 h 1131"/>
                <a:gd name="T60" fmla="+- 0 2565 2535"/>
                <a:gd name="T61" fmla="*/ T60 w 3761"/>
                <a:gd name="T62" fmla="+- 0 -3068 -3128"/>
                <a:gd name="T63" fmla="*/ -3068 h 1131"/>
                <a:gd name="T64" fmla="+- 0 2595 2535"/>
                <a:gd name="T65" fmla="*/ T64 w 3761"/>
                <a:gd name="T66" fmla="+- 0 -3068 -3128"/>
                <a:gd name="T67" fmla="*/ -3068 h 1131"/>
                <a:gd name="T68" fmla="+- 0 2595 2535"/>
                <a:gd name="T69" fmla="*/ T68 w 3761"/>
                <a:gd name="T70" fmla="+- 0 -2057 -3128"/>
                <a:gd name="T71" fmla="*/ -2057 h 1131"/>
                <a:gd name="T72" fmla="+- 0 2595 2535"/>
                <a:gd name="T73" fmla="*/ T72 w 3761"/>
                <a:gd name="T74" fmla="+- 0 -3068 -3128"/>
                <a:gd name="T75" fmla="*/ -3068 h 1131"/>
                <a:gd name="T76" fmla="+- 0 2565 2535"/>
                <a:gd name="T77" fmla="*/ T76 w 3761"/>
                <a:gd name="T78" fmla="+- 0 -3068 -3128"/>
                <a:gd name="T79" fmla="*/ -3068 h 1131"/>
                <a:gd name="T80" fmla="+- 0 2565 2535"/>
                <a:gd name="T81" fmla="*/ T80 w 3761"/>
                <a:gd name="T82" fmla="+- 0 -2057 -3128"/>
                <a:gd name="T83" fmla="*/ -2057 h 1131"/>
                <a:gd name="T84" fmla="+- 0 2595 2535"/>
                <a:gd name="T85" fmla="*/ T84 w 3761"/>
                <a:gd name="T86" fmla="+- 0 -2057 -3128"/>
                <a:gd name="T87" fmla="*/ -2057 h 1131"/>
                <a:gd name="T88" fmla="+- 0 6266 2535"/>
                <a:gd name="T89" fmla="*/ T88 w 3761"/>
                <a:gd name="T90" fmla="+- 0 -2057 -3128"/>
                <a:gd name="T91" fmla="*/ -2057 h 1131"/>
                <a:gd name="T92" fmla="+- 0 2565 2535"/>
                <a:gd name="T93" fmla="*/ T92 w 3761"/>
                <a:gd name="T94" fmla="+- 0 -2057 -3128"/>
                <a:gd name="T95" fmla="*/ -2057 h 1131"/>
                <a:gd name="T96" fmla="+- 0 2595 2535"/>
                <a:gd name="T97" fmla="*/ T96 w 3761"/>
                <a:gd name="T98" fmla="+- 0 -2027 -3128"/>
                <a:gd name="T99" fmla="*/ -2027 h 1131"/>
                <a:gd name="T100" fmla="+- 0 2595 2535"/>
                <a:gd name="T101" fmla="*/ T100 w 3761"/>
                <a:gd name="T102" fmla="+- 0 -1997 -3128"/>
                <a:gd name="T103" fmla="*/ -1997 h 1131"/>
                <a:gd name="T104" fmla="+- 0 6236 2535"/>
                <a:gd name="T105" fmla="*/ T104 w 3761"/>
                <a:gd name="T106" fmla="+- 0 -1997 -3128"/>
                <a:gd name="T107" fmla="*/ -1997 h 1131"/>
                <a:gd name="T108" fmla="+- 0 6236 2535"/>
                <a:gd name="T109" fmla="*/ T108 w 3761"/>
                <a:gd name="T110" fmla="+- 0 -2027 -3128"/>
                <a:gd name="T111" fmla="*/ -2027 h 1131"/>
                <a:gd name="T112" fmla="+- 0 6266 2535"/>
                <a:gd name="T113" fmla="*/ T112 w 3761"/>
                <a:gd name="T114" fmla="+- 0 -2057 -3128"/>
                <a:gd name="T115" fmla="*/ -2057 h 1131"/>
                <a:gd name="T116" fmla="+- 0 2595 2535"/>
                <a:gd name="T117" fmla="*/ T116 w 3761"/>
                <a:gd name="T118" fmla="+- 0 -1997 -3128"/>
                <a:gd name="T119" fmla="*/ -1997 h 1131"/>
                <a:gd name="T120" fmla="+- 0 2595 2535"/>
                <a:gd name="T121" fmla="*/ T120 w 3761"/>
                <a:gd name="T122" fmla="+- 0 -2027 -3128"/>
                <a:gd name="T123" fmla="*/ -2027 h 1131"/>
                <a:gd name="T124" fmla="+- 0 2565 2535"/>
                <a:gd name="T125" fmla="*/ T124 w 3761"/>
                <a:gd name="T126" fmla="+- 0 -2057 -3128"/>
                <a:gd name="T127" fmla="*/ -2057 h 1131"/>
                <a:gd name="T128" fmla="+- 0 2565 2535"/>
                <a:gd name="T129" fmla="*/ T128 w 3761"/>
                <a:gd name="T130" fmla="+- 0 -1997 -3128"/>
                <a:gd name="T131" fmla="*/ -1997 h 1131"/>
                <a:gd name="T132" fmla="+- 0 2595 2535"/>
                <a:gd name="T133" fmla="*/ T132 w 3761"/>
                <a:gd name="T134" fmla="+- 0 -1997 -3128"/>
                <a:gd name="T135" fmla="*/ -1997 h 1131"/>
                <a:gd name="T136" fmla="+- 0 6266 2535"/>
                <a:gd name="T137" fmla="*/ T136 w 3761"/>
                <a:gd name="T138" fmla="+- 0 -3068 -3128"/>
                <a:gd name="T139" fmla="*/ -3068 h 1131"/>
                <a:gd name="T140" fmla="+- 0 6236 2535"/>
                <a:gd name="T141" fmla="*/ T140 w 3761"/>
                <a:gd name="T142" fmla="+- 0 -3098 -3128"/>
                <a:gd name="T143" fmla="*/ -3098 h 1131"/>
                <a:gd name="T144" fmla="+- 0 6236 2535"/>
                <a:gd name="T145" fmla="*/ T144 w 3761"/>
                <a:gd name="T146" fmla="+- 0 -3068 -3128"/>
                <a:gd name="T147" fmla="*/ -3068 h 1131"/>
                <a:gd name="T148" fmla="+- 0 6266 2535"/>
                <a:gd name="T149" fmla="*/ T148 w 3761"/>
                <a:gd name="T150" fmla="+- 0 -3068 -3128"/>
                <a:gd name="T151" fmla="*/ -3068 h 1131"/>
                <a:gd name="T152" fmla="+- 0 6266 2535"/>
                <a:gd name="T153" fmla="*/ T152 w 3761"/>
                <a:gd name="T154" fmla="+- 0 -2057 -3128"/>
                <a:gd name="T155" fmla="*/ -2057 h 1131"/>
                <a:gd name="T156" fmla="+- 0 6266 2535"/>
                <a:gd name="T157" fmla="*/ T156 w 3761"/>
                <a:gd name="T158" fmla="+- 0 -3068 -3128"/>
                <a:gd name="T159" fmla="*/ -3068 h 1131"/>
                <a:gd name="T160" fmla="+- 0 6236 2535"/>
                <a:gd name="T161" fmla="*/ T160 w 3761"/>
                <a:gd name="T162" fmla="+- 0 -3068 -3128"/>
                <a:gd name="T163" fmla="*/ -3068 h 1131"/>
                <a:gd name="T164" fmla="+- 0 6236 2535"/>
                <a:gd name="T165" fmla="*/ T164 w 3761"/>
                <a:gd name="T166" fmla="+- 0 -2057 -3128"/>
                <a:gd name="T167" fmla="*/ -2057 h 1131"/>
                <a:gd name="T168" fmla="+- 0 6266 2535"/>
                <a:gd name="T169" fmla="*/ T168 w 3761"/>
                <a:gd name="T170" fmla="+- 0 -2057 -3128"/>
                <a:gd name="T171" fmla="*/ -2057 h 1131"/>
                <a:gd name="T172" fmla="+- 0 6266 2535"/>
                <a:gd name="T173" fmla="*/ T172 w 3761"/>
                <a:gd name="T174" fmla="+- 0 -1997 -3128"/>
                <a:gd name="T175" fmla="*/ -1997 h 1131"/>
                <a:gd name="T176" fmla="+- 0 6266 2535"/>
                <a:gd name="T177" fmla="*/ T176 w 3761"/>
                <a:gd name="T178" fmla="+- 0 -2057 -3128"/>
                <a:gd name="T179" fmla="*/ -2057 h 1131"/>
                <a:gd name="T180" fmla="+- 0 6236 2535"/>
                <a:gd name="T181" fmla="*/ T180 w 3761"/>
                <a:gd name="T182" fmla="+- 0 -2027 -3128"/>
                <a:gd name="T183" fmla="*/ -2027 h 1131"/>
                <a:gd name="T184" fmla="+- 0 6236 2535"/>
                <a:gd name="T185" fmla="*/ T184 w 3761"/>
                <a:gd name="T186" fmla="+- 0 -1997 -3128"/>
                <a:gd name="T187" fmla="*/ -1997 h 1131"/>
                <a:gd name="T188" fmla="+- 0 6266 2535"/>
                <a:gd name="T189" fmla="*/ T188 w 3761"/>
                <a:gd name="T190" fmla="+- 0 -1997 -3128"/>
                <a:gd name="T191" fmla="*/ -1997 h 11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3761" h="1131">
                  <a:moveTo>
                    <a:pt x="3761" y="1131"/>
                  </a:moveTo>
                  <a:lnTo>
                    <a:pt x="3761" y="0"/>
                  </a:lnTo>
                  <a:lnTo>
                    <a:pt x="0" y="0"/>
                  </a:lnTo>
                  <a:lnTo>
                    <a:pt x="0" y="1131"/>
                  </a:lnTo>
                  <a:lnTo>
                    <a:pt x="30" y="1131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3701" y="60"/>
                  </a:lnTo>
                  <a:lnTo>
                    <a:pt x="3701" y="30"/>
                  </a:lnTo>
                  <a:lnTo>
                    <a:pt x="3731" y="60"/>
                  </a:lnTo>
                  <a:lnTo>
                    <a:pt x="3731" y="1131"/>
                  </a:lnTo>
                  <a:lnTo>
                    <a:pt x="3761" y="1131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071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071"/>
                  </a:lnTo>
                  <a:lnTo>
                    <a:pt x="60" y="1071"/>
                  </a:lnTo>
                  <a:close/>
                  <a:moveTo>
                    <a:pt x="3731" y="1071"/>
                  </a:moveTo>
                  <a:lnTo>
                    <a:pt x="30" y="1071"/>
                  </a:lnTo>
                  <a:lnTo>
                    <a:pt x="60" y="1101"/>
                  </a:lnTo>
                  <a:lnTo>
                    <a:pt x="60" y="1131"/>
                  </a:lnTo>
                  <a:lnTo>
                    <a:pt x="3701" y="1131"/>
                  </a:lnTo>
                  <a:lnTo>
                    <a:pt x="3701" y="1101"/>
                  </a:lnTo>
                  <a:lnTo>
                    <a:pt x="3731" y="1071"/>
                  </a:lnTo>
                  <a:close/>
                  <a:moveTo>
                    <a:pt x="60" y="1131"/>
                  </a:moveTo>
                  <a:lnTo>
                    <a:pt x="60" y="1101"/>
                  </a:lnTo>
                  <a:lnTo>
                    <a:pt x="30" y="1071"/>
                  </a:lnTo>
                  <a:lnTo>
                    <a:pt x="30" y="1131"/>
                  </a:lnTo>
                  <a:lnTo>
                    <a:pt x="60" y="1131"/>
                  </a:lnTo>
                  <a:close/>
                  <a:moveTo>
                    <a:pt x="3731" y="60"/>
                  </a:moveTo>
                  <a:lnTo>
                    <a:pt x="3701" y="30"/>
                  </a:lnTo>
                  <a:lnTo>
                    <a:pt x="3701" y="60"/>
                  </a:lnTo>
                  <a:lnTo>
                    <a:pt x="3731" y="60"/>
                  </a:lnTo>
                  <a:close/>
                  <a:moveTo>
                    <a:pt x="3731" y="1071"/>
                  </a:moveTo>
                  <a:lnTo>
                    <a:pt x="3731" y="60"/>
                  </a:lnTo>
                  <a:lnTo>
                    <a:pt x="3701" y="60"/>
                  </a:lnTo>
                  <a:lnTo>
                    <a:pt x="3701" y="1071"/>
                  </a:lnTo>
                  <a:lnTo>
                    <a:pt x="3731" y="1071"/>
                  </a:lnTo>
                  <a:close/>
                  <a:moveTo>
                    <a:pt x="3731" y="1131"/>
                  </a:moveTo>
                  <a:lnTo>
                    <a:pt x="3731" y="1071"/>
                  </a:lnTo>
                  <a:lnTo>
                    <a:pt x="3701" y="1101"/>
                  </a:lnTo>
                  <a:lnTo>
                    <a:pt x="3701" y="1131"/>
                  </a:lnTo>
                  <a:lnTo>
                    <a:pt x="3731" y="1131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3" name="Rectangle 307"/>
            <p:cNvSpPr>
              <a:spLocks noChangeArrowheads="1"/>
            </p:cNvSpPr>
            <p:nvPr/>
          </p:nvSpPr>
          <p:spPr bwMode="auto">
            <a:xfrm>
              <a:off x="4305" y="-4668"/>
              <a:ext cx="7991" cy="10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4" name="AutoShape 306"/>
            <p:cNvSpPr>
              <a:spLocks/>
            </p:cNvSpPr>
            <p:nvPr/>
          </p:nvSpPr>
          <p:spPr bwMode="auto">
            <a:xfrm>
              <a:off x="4275" y="-4698"/>
              <a:ext cx="8051" cy="1131"/>
            </a:xfrm>
            <a:custGeom>
              <a:avLst/>
              <a:gdLst>
                <a:gd name="T0" fmla="+- 0 12326 4275"/>
                <a:gd name="T1" fmla="*/ T0 w 8051"/>
                <a:gd name="T2" fmla="+- 0 -3567 -4697"/>
                <a:gd name="T3" fmla="*/ -3567 h 1131"/>
                <a:gd name="T4" fmla="+- 0 12326 4275"/>
                <a:gd name="T5" fmla="*/ T4 w 8051"/>
                <a:gd name="T6" fmla="+- 0 -4697 -4697"/>
                <a:gd name="T7" fmla="*/ -4697 h 1131"/>
                <a:gd name="T8" fmla="+- 0 4275 4275"/>
                <a:gd name="T9" fmla="*/ T8 w 8051"/>
                <a:gd name="T10" fmla="+- 0 -4697 -4697"/>
                <a:gd name="T11" fmla="*/ -4697 h 1131"/>
                <a:gd name="T12" fmla="+- 0 4275 4275"/>
                <a:gd name="T13" fmla="*/ T12 w 8051"/>
                <a:gd name="T14" fmla="+- 0 -3567 -4697"/>
                <a:gd name="T15" fmla="*/ -3567 h 1131"/>
                <a:gd name="T16" fmla="+- 0 4305 4275"/>
                <a:gd name="T17" fmla="*/ T16 w 8051"/>
                <a:gd name="T18" fmla="+- 0 -3567 -4697"/>
                <a:gd name="T19" fmla="*/ -3567 h 1131"/>
                <a:gd name="T20" fmla="+- 0 4305 4275"/>
                <a:gd name="T21" fmla="*/ T20 w 8051"/>
                <a:gd name="T22" fmla="+- 0 -4637 -4697"/>
                <a:gd name="T23" fmla="*/ -4637 h 1131"/>
                <a:gd name="T24" fmla="+- 0 4335 4275"/>
                <a:gd name="T25" fmla="*/ T24 w 8051"/>
                <a:gd name="T26" fmla="+- 0 -4667 -4697"/>
                <a:gd name="T27" fmla="*/ -4667 h 1131"/>
                <a:gd name="T28" fmla="+- 0 4335 4275"/>
                <a:gd name="T29" fmla="*/ T28 w 8051"/>
                <a:gd name="T30" fmla="+- 0 -4637 -4697"/>
                <a:gd name="T31" fmla="*/ -4637 h 1131"/>
                <a:gd name="T32" fmla="+- 0 12266 4275"/>
                <a:gd name="T33" fmla="*/ T32 w 8051"/>
                <a:gd name="T34" fmla="+- 0 -4637 -4697"/>
                <a:gd name="T35" fmla="*/ -4637 h 1131"/>
                <a:gd name="T36" fmla="+- 0 12266 4275"/>
                <a:gd name="T37" fmla="*/ T36 w 8051"/>
                <a:gd name="T38" fmla="+- 0 -4667 -4697"/>
                <a:gd name="T39" fmla="*/ -4667 h 1131"/>
                <a:gd name="T40" fmla="+- 0 12296 4275"/>
                <a:gd name="T41" fmla="*/ T40 w 8051"/>
                <a:gd name="T42" fmla="+- 0 -4637 -4697"/>
                <a:gd name="T43" fmla="*/ -4637 h 1131"/>
                <a:gd name="T44" fmla="+- 0 12296 4275"/>
                <a:gd name="T45" fmla="*/ T44 w 8051"/>
                <a:gd name="T46" fmla="+- 0 -3567 -4697"/>
                <a:gd name="T47" fmla="*/ -3567 h 1131"/>
                <a:gd name="T48" fmla="+- 0 12326 4275"/>
                <a:gd name="T49" fmla="*/ T48 w 8051"/>
                <a:gd name="T50" fmla="+- 0 -3567 -4697"/>
                <a:gd name="T51" fmla="*/ -3567 h 1131"/>
                <a:gd name="T52" fmla="+- 0 4335 4275"/>
                <a:gd name="T53" fmla="*/ T52 w 8051"/>
                <a:gd name="T54" fmla="+- 0 -4637 -4697"/>
                <a:gd name="T55" fmla="*/ -4637 h 1131"/>
                <a:gd name="T56" fmla="+- 0 4335 4275"/>
                <a:gd name="T57" fmla="*/ T56 w 8051"/>
                <a:gd name="T58" fmla="+- 0 -4667 -4697"/>
                <a:gd name="T59" fmla="*/ -4667 h 1131"/>
                <a:gd name="T60" fmla="+- 0 4305 4275"/>
                <a:gd name="T61" fmla="*/ T60 w 8051"/>
                <a:gd name="T62" fmla="+- 0 -4637 -4697"/>
                <a:gd name="T63" fmla="*/ -4637 h 1131"/>
                <a:gd name="T64" fmla="+- 0 4335 4275"/>
                <a:gd name="T65" fmla="*/ T64 w 8051"/>
                <a:gd name="T66" fmla="+- 0 -4637 -4697"/>
                <a:gd name="T67" fmla="*/ -4637 h 1131"/>
                <a:gd name="T68" fmla="+- 0 4335 4275"/>
                <a:gd name="T69" fmla="*/ T68 w 8051"/>
                <a:gd name="T70" fmla="+- 0 -3627 -4697"/>
                <a:gd name="T71" fmla="*/ -3627 h 1131"/>
                <a:gd name="T72" fmla="+- 0 4335 4275"/>
                <a:gd name="T73" fmla="*/ T72 w 8051"/>
                <a:gd name="T74" fmla="+- 0 -4637 -4697"/>
                <a:gd name="T75" fmla="*/ -4637 h 1131"/>
                <a:gd name="T76" fmla="+- 0 4305 4275"/>
                <a:gd name="T77" fmla="*/ T76 w 8051"/>
                <a:gd name="T78" fmla="+- 0 -4637 -4697"/>
                <a:gd name="T79" fmla="*/ -4637 h 1131"/>
                <a:gd name="T80" fmla="+- 0 4305 4275"/>
                <a:gd name="T81" fmla="*/ T80 w 8051"/>
                <a:gd name="T82" fmla="+- 0 -3627 -4697"/>
                <a:gd name="T83" fmla="*/ -3627 h 1131"/>
                <a:gd name="T84" fmla="+- 0 4335 4275"/>
                <a:gd name="T85" fmla="*/ T84 w 8051"/>
                <a:gd name="T86" fmla="+- 0 -3627 -4697"/>
                <a:gd name="T87" fmla="*/ -3627 h 1131"/>
                <a:gd name="T88" fmla="+- 0 12296 4275"/>
                <a:gd name="T89" fmla="*/ T88 w 8051"/>
                <a:gd name="T90" fmla="+- 0 -3627 -4697"/>
                <a:gd name="T91" fmla="*/ -3627 h 1131"/>
                <a:gd name="T92" fmla="+- 0 4305 4275"/>
                <a:gd name="T93" fmla="*/ T92 w 8051"/>
                <a:gd name="T94" fmla="+- 0 -3627 -4697"/>
                <a:gd name="T95" fmla="*/ -3627 h 1131"/>
                <a:gd name="T96" fmla="+- 0 4335 4275"/>
                <a:gd name="T97" fmla="*/ T96 w 8051"/>
                <a:gd name="T98" fmla="+- 0 -3597 -4697"/>
                <a:gd name="T99" fmla="*/ -3597 h 1131"/>
                <a:gd name="T100" fmla="+- 0 4335 4275"/>
                <a:gd name="T101" fmla="*/ T100 w 8051"/>
                <a:gd name="T102" fmla="+- 0 -3567 -4697"/>
                <a:gd name="T103" fmla="*/ -3567 h 1131"/>
                <a:gd name="T104" fmla="+- 0 12266 4275"/>
                <a:gd name="T105" fmla="*/ T104 w 8051"/>
                <a:gd name="T106" fmla="+- 0 -3567 -4697"/>
                <a:gd name="T107" fmla="*/ -3567 h 1131"/>
                <a:gd name="T108" fmla="+- 0 12266 4275"/>
                <a:gd name="T109" fmla="*/ T108 w 8051"/>
                <a:gd name="T110" fmla="+- 0 -3597 -4697"/>
                <a:gd name="T111" fmla="*/ -3597 h 1131"/>
                <a:gd name="T112" fmla="+- 0 12296 4275"/>
                <a:gd name="T113" fmla="*/ T112 w 8051"/>
                <a:gd name="T114" fmla="+- 0 -3627 -4697"/>
                <a:gd name="T115" fmla="*/ -3627 h 1131"/>
                <a:gd name="T116" fmla="+- 0 4335 4275"/>
                <a:gd name="T117" fmla="*/ T116 w 8051"/>
                <a:gd name="T118" fmla="+- 0 -3567 -4697"/>
                <a:gd name="T119" fmla="*/ -3567 h 1131"/>
                <a:gd name="T120" fmla="+- 0 4335 4275"/>
                <a:gd name="T121" fmla="*/ T120 w 8051"/>
                <a:gd name="T122" fmla="+- 0 -3597 -4697"/>
                <a:gd name="T123" fmla="*/ -3597 h 1131"/>
                <a:gd name="T124" fmla="+- 0 4305 4275"/>
                <a:gd name="T125" fmla="*/ T124 w 8051"/>
                <a:gd name="T126" fmla="+- 0 -3627 -4697"/>
                <a:gd name="T127" fmla="*/ -3627 h 1131"/>
                <a:gd name="T128" fmla="+- 0 4305 4275"/>
                <a:gd name="T129" fmla="*/ T128 w 8051"/>
                <a:gd name="T130" fmla="+- 0 -3567 -4697"/>
                <a:gd name="T131" fmla="*/ -3567 h 1131"/>
                <a:gd name="T132" fmla="+- 0 4335 4275"/>
                <a:gd name="T133" fmla="*/ T132 w 8051"/>
                <a:gd name="T134" fmla="+- 0 -3567 -4697"/>
                <a:gd name="T135" fmla="*/ -3567 h 1131"/>
                <a:gd name="T136" fmla="+- 0 12296 4275"/>
                <a:gd name="T137" fmla="*/ T136 w 8051"/>
                <a:gd name="T138" fmla="+- 0 -4637 -4697"/>
                <a:gd name="T139" fmla="*/ -4637 h 1131"/>
                <a:gd name="T140" fmla="+- 0 12266 4275"/>
                <a:gd name="T141" fmla="*/ T140 w 8051"/>
                <a:gd name="T142" fmla="+- 0 -4667 -4697"/>
                <a:gd name="T143" fmla="*/ -4667 h 1131"/>
                <a:gd name="T144" fmla="+- 0 12266 4275"/>
                <a:gd name="T145" fmla="*/ T144 w 8051"/>
                <a:gd name="T146" fmla="+- 0 -4637 -4697"/>
                <a:gd name="T147" fmla="*/ -4637 h 1131"/>
                <a:gd name="T148" fmla="+- 0 12296 4275"/>
                <a:gd name="T149" fmla="*/ T148 w 8051"/>
                <a:gd name="T150" fmla="+- 0 -4637 -4697"/>
                <a:gd name="T151" fmla="*/ -4637 h 1131"/>
                <a:gd name="T152" fmla="+- 0 12296 4275"/>
                <a:gd name="T153" fmla="*/ T152 w 8051"/>
                <a:gd name="T154" fmla="+- 0 -3627 -4697"/>
                <a:gd name="T155" fmla="*/ -3627 h 1131"/>
                <a:gd name="T156" fmla="+- 0 12296 4275"/>
                <a:gd name="T157" fmla="*/ T156 w 8051"/>
                <a:gd name="T158" fmla="+- 0 -4637 -4697"/>
                <a:gd name="T159" fmla="*/ -4637 h 1131"/>
                <a:gd name="T160" fmla="+- 0 12266 4275"/>
                <a:gd name="T161" fmla="*/ T160 w 8051"/>
                <a:gd name="T162" fmla="+- 0 -4637 -4697"/>
                <a:gd name="T163" fmla="*/ -4637 h 1131"/>
                <a:gd name="T164" fmla="+- 0 12266 4275"/>
                <a:gd name="T165" fmla="*/ T164 w 8051"/>
                <a:gd name="T166" fmla="+- 0 -3627 -4697"/>
                <a:gd name="T167" fmla="*/ -3627 h 1131"/>
                <a:gd name="T168" fmla="+- 0 12296 4275"/>
                <a:gd name="T169" fmla="*/ T168 w 8051"/>
                <a:gd name="T170" fmla="+- 0 -3627 -4697"/>
                <a:gd name="T171" fmla="*/ -3627 h 1131"/>
                <a:gd name="T172" fmla="+- 0 12296 4275"/>
                <a:gd name="T173" fmla="*/ T172 w 8051"/>
                <a:gd name="T174" fmla="+- 0 -3567 -4697"/>
                <a:gd name="T175" fmla="*/ -3567 h 1131"/>
                <a:gd name="T176" fmla="+- 0 12296 4275"/>
                <a:gd name="T177" fmla="*/ T176 w 8051"/>
                <a:gd name="T178" fmla="+- 0 -3627 -4697"/>
                <a:gd name="T179" fmla="*/ -3627 h 1131"/>
                <a:gd name="T180" fmla="+- 0 12266 4275"/>
                <a:gd name="T181" fmla="*/ T180 w 8051"/>
                <a:gd name="T182" fmla="+- 0 -3597 -4697"/>
                <a:gd name="T183" fmla="*/ -3597 h 1131"/>
                <a:gd name="T184" fmla="+- 0 12266 4275"/>
                <a:gd name="T185" fmla="*/ T184 w 8051"/>
                <a:gd name="T186" fmla="+- 0 -3567 -4697"/>
                <a:gd name="T187" fmla="*/ -3567 h 1131"/>
                <a:gd name="T188" fmla="+- 0 12296 4275"/>
                <a:gd name="T189" fmla="*/ T188 w 8051"/>
                <a:gd name="T190" fmla="+- 0 -3567 -4697"/>
                <a:gd name="T191" fmla="*/ -3567 h 11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8051" h="1131">
                  <a:moveTo>
                    <a:pt x="8051" y="1130"/>
                  </a:moveTo>
                  <a:lnTo>
                    <a:pt x="8051" y="0"/>
                  </a:lnTo>
                  <a:lnTo>
                    <a:pt x="0" y="0"/>
                  </a:lnTo>
                  <a:lnTo>
                    <a:pt x="0" y="1130"/>
                  </a:lnTo>
                  <a:lnTo>
                    <a:pt x="30" y="1130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7991" y="60"/>
                  </a:lnTo>
                  <a:lnTo>
                    <a:pt x="7991" y="30"/>
                  </a:lnTo>
                  <a:lnTo>
                    <a:pt x="8021" y="60"/>
                  </a:lnTo>
                  <a:lnTo>
                    <a:pt x="8021" y="1130"/>
                  </a:lnTo>
                  <a:lnTo>
                    <a:pt x="8051" y="1130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070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070"/>
                  </a:lnTo>
                  <a:lnTo>
                    <a:pt x="60" y="1070"/>
                  </a:lnTo>
                  <a:close/>
                  <a:moveTo>
                    <a:pt x="8021" y="1070"/>
                  </a:moveTo>
                  <a:lnTo>
                    <a:pt x="30" y="1070"/>
                  </a:lnTo>
                  <a:lnTo>
                    <a:pt x="60" y="1100"/>
                  </a:lnTo>
                  <a:lnTo>
                    <a:pt x="60" y="1130"/>
                  </a:lnTo>
                  <a:lnTo>
                    <a:pt x="7991" y="1130"/>
                  </a:lnTo>
                  <a:lnTo>
                    <a:pt x="7991" y="1100"/>
                  </a:lnTo>
                  <a:lnTo>
                    <a:pt x="8021" y="1070"/>
                  </a:lnTo>
                  <a:close/>
                  <a:moveTo>
                    <a:pt x="60" y="1130"/>
                  </a:moveTo>
                  <a:lnTo>
                    <a:pt x="60" y="1100"/>
                  </a:lnTo>
                  <a:lnTo>
                    <a:pt x="30" y="1070"/>
                  </a:lnTo>
                  <a:lnTo>
                    <a:pt x="30" y="1130"/>
                  </a:lnTo>
                  <a:lnTo>
                    <a:pt x="60" y="1130"/>
                  </a:lnTo>
                  <a:close/>
                  <a:moveTo>
                    <a:pt x="8021" y="60"/>
                  </a:moveTo>
                  <a:lnTo>
                    <a:pt x="7991" y="30"/>
                  </a:lnTo>
                  <a:lnTo>
                    <a:pt x="7991" y="60"/>
                  </a:lnTo>
                  <a:lnTo>
                    <a:pt x="8021" y="60"/>
                  </a:lnTo>
                  <a:close/>
                  <a:moveTo>
                    <a:pt x="8021" y="1070"/>
                  </a:moveTo>
                  <a:lnTo>
                    <a:pt x="8021" y="60"/>
                  </a:lnTo>
                  <a:lnTo>
                    <a:pt x="7991" y="60"/>
                  </a:lnTo>
                  <a:lnTo>
                    <a:pt x="7991" y="1070"/>
                  </a:lnTo>
                  <a:lnTo>
                    <a:pt x="8021" y="1070"/>
                  </a:lnTo>
                  <a:close/>
                  <a:moveTo>
                    <a:pt x="8021" y="1130"/>
                  </a:moveTo>
                  <a:lnTo>
                    <a:pt x="8021" y="1070"/>
                  </a:lnTo>
                  <a:lnTo>
                    <a:pt x="7991" y="1100"/>
                  </a:lnTo>
                  <a:lnTo>
                    <a:pt x="7991" y="1130"/>
                  </a:lnTo>
                  <a:lnTo>
                    <a:pt x="8021" y="1130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5" name="Rectangle 305"/>
            <p:cNvSpPr>
              <a:spLocks noChangeArrowheads="1"/>
            </p:cNvSpPr>
            <p:nvPr/>
          </p:nvSpPr>
          <p:spPr bwMode="auto">
            <a:xfrm>
              <a:off x="6580" y="-3092"/>
              <a:ext cx="3700" cy="10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6" name="AutoShape 304"/>
            <p:cNvSpPr>
              <a:spLocks/>
            </p:cNvSpPr>
            <p:nvPr/>
          </p:nvSpPr>
          <p:spPr bwMode="auto">
            <a:xfrm>
              <a:off x="6550" y="-3122"/>
              <a:ext cx="3760" cy="1130"/>
            </a:xfrm>
            <a:custGeom>
              <a:avLst/>
              <a:gdLst>
                <a:gd name="T0" fmla="+- 0 10310 6551"/>
                <a:gd name="T1" fmla="*/ T0 w 3760"/>
                <a:gd name="T2" fmla="+- 0 -1993 -3122"/>
                <a:gd name="T3" fmla="*/ -1993 h 1130"/>
                <a:gd name="T4" fmla="+- 0 10310 6551"/>
                <a:gd name="T5" fmla="*/ T4 w 3760"/>
                <a:gd name="T6" fmla="+- 0 -3122 -3122"/>
                <a:gd name="T7" fmla="*/ -3122 h 1130"/>
                <a:gd name="T8" fmla="+- 0 6551 6551"/>
                <a:gd name="T9" fmla="*/ T8 w 3760"/>
                <a:gd name="T10" fmla="+- 0 -3122 -3122"/>
                <a:gd name="T11" fmla="*/ -3122 h 1130"/>
                <a:gd name="T12" fmla="+- 0 6551 6551"/>
                <a:gd name="T13" fmla="*/ T12 w 3760"/>
                <a:gd name="T14" fmla="+- 0 -1993 -3122"/>
                <a:gd name="T15" fmla="*/ -1993 h 1130"/>
                <a:gd name="T16" fmla="+- 0 6581 6551"/>
                <a:gd name="T17" fmla="*/ T16 w 3760"/>
                <a:gd name="T18" fmla="+- 0 -1993 -3122"/>
                <a:gd name="T19" fmla="*/ -1993 h 1130"/>
                <a:gd name="T20" fmla="+- 0 6581 6551"/>
                <a:gd name="T21" fmla="*/ T20 w 3760"/>
                <a:gd name="T22" fmla="+- 0 -3062 -3122"/>
                <a:gd name="T23" fmla="*/ -3062 h 1130"/>
                <a:gd name="T24" fmla="+- 0 6611 6551"/>
                <a:gd name="T25" fmla="*/ T24 w 3760"/>
                <a:gd name="T26" fmla="+- 0 -3092 -3122"/>
                <a:gd name="T27" fmla="*/ -3092 h 1130"/>
                <a:gd name="T28" fmla="+- 0 6611 6551"/>
                <a:gd name="T29" fmla="*/ T28 w 3760"/>
                <a:gd name="T30" fmla="+- 0 -3062 -3122"/>
                <a:gd name="T31" fmla="*/ -3062 h 1130"/>
                <a:gd name="T32" fmla="+- 0 10250 6551"/>
                <a:gd name="T33" fmla="*/ T32 w 3760"/>
                <a:gd name="T34" fmla="+- 0 -3062 -3122"/>
                <a:gd name="T35" fmla="*/ -3062 h 1130"/>
                <a:gd name="T36" fmla="+- 0 10250 6551"/>
                <a:gd name="T37" fmla="*/ T36 w 3760"/>
                <a:gd name="T38" fmla="+- 0 -3092 -3122"/>
                <a:gd name="T39" fmla="*/ -3092 h 1130"/>
                <a:gd name="T40" fmla="+- 0 10280 6551"/>
                <a:gd name="T41" fmla="*/ T40 w 3760"/>
                <a:gd name="T42" fmla="+- 0 -3062 -3122"/>
                <a:gd name="T43" fmla="*/ -3062 h 1130"/>
                <a:gd name="T44" fmla="+- 0 10280 6551"/>
                <a:gd name="T45" fmla="*/ T44 w 3760"/>
                <a:gd name="T46" fmla="+- 0 -1993 -3122"/>
                <a:gd name="T47" fmla="*/ -1993 h 1130"/>
                <a:gd name="T48" fmla="+- 0 10310 6551"/>
                <a:gd name="T49" fmla="*/ T48 w 3760"/>
                <a:gd name="T50" fmla="+- 0 -1993 -3122"/>
                <a:gd name="T51" fmla="*/ -1993 h 1130"/>
                <a:gd name="T52" fmla="+- 0 6611 6551"/>
                <a:gd name="T53" fmla="*/ T52 w 3760"/>
                <a:gd name="T54" fmla="+- 0 -3062 -3122"/>
                <a:gd name="T55" fmla="*/ -3062 h 1130"/>
                <a:gd name="T56" fmla="+- 0 6611 6551"/>
                <a:gd name="T57" fmla="*/ T56 w 3760"/>
                <a:gd name="T58" fmla="+- 0 -3092 -3122"/>
                <a:gd name="T59" fmla="*/ -3092 h 1130"/>
                <a:gd name="T60" fmla="+- 0 6581 6551"/>
                <a:gd name="T61" fmla="*/ T60 w 3760"/>
                <a:gd name="T62" fmla="+- 0 -3062 -3122"/>
                <a:gd name="T63" fmla="*/ -3062 h 1130"/>
                <a:gd name="T64" fmla="+- 0 6611 6551"/>
                <a:gd name="T65" fmla="*/ T64 w 3760"/>
                <a:gd name="T66" fmla="+- 0 -3062 -3122"/>
                <a:gd name="T67" fmla="*/ -3062 h 1130"/>
                <a:gd name="T68" fmla="+- 0 6611 6551"/>
                <a:gd name="T69" fmla="*/ T68 w 3760"/>
                <a:gd name="T70" fmla="+- 0 -2053 -3122"/>
                <a:gd name="T71" fmla="*/ -2053 h 1130"/>
                <a:gd name="T72" fmla="+- 0 6611 6551"/>
                <a:gd name="T73" fmla="*/ T72 w 3760"/>
                <a:gd name="T74" fmla="+- 0 -3062 -3122"/>
                <a:gd name="T75" fmla="*/ -3062 h 1130"/>
                <a:gd name="T76" fmla="+- 0 6581 6551"/>
                <a:gd name="T77" fmla="*/ T76 w 3760"/>
                <a:gd name="T78" fmla="+- 0 -3062 -3122"/>
                <a:gd name="T79" fmla="*/ -3062 h 1130"/>
                <a:gd name="T80" fmla="+- 0 6581 6551"/>
                <a:gd name="T81" fmla="*/ T80 w 3760"/>
                <a:gd name="T82" fmla="+- 0 -2053 -3122"/>
                <a:gd name="T83" fmla="*/ -2053 h 1130"/>
                <a:gd name="T84" fmla="+- 0 6611 6551"/>
                <a:gd name="T85" fmla="*/ T84 w 3760"/>
                <a:gd name="T86" fmla="+- 0 -2053 -3122"/>
                <a:gd name="T87" fmla="*/ -2053 h 1130"/>
                <a:gd name="T88" fmla="+- 0 10280 6551"/>
                <a:gd name="T89" fmla="*/ T88 w 3760"/>
                <a:gd name="T90" fmla="+- 0 -2053 -3122"/>
                <a:gd name="T91" fmla="*/ -2053 h 1130"/>
                <a:gd name="T92" fmla="+- 0 6581 6551"/>
                <a:gd name="T93" fmla="*/ T92 w 3760"/>
                <a:gd name="T94" fmla="+- 0 -2053 -3122"/>
                <a:gd name="T95" fmla="*/ -2053 h 1130"/>
                <a:gd name="T96" fmla="+- 0 6611 6551"/>
                <a:gd name="T97" fmla="*/ T96 w 3760"/>
                <a:gd name="T98" fmla="+- 0 -2023 -3122"/>
                <a:gd name="T99" fmla="*/ -2023 h 1130"/>
                <a:gd name="T100" fmla="+- 0 6611 6551"/>
                <a:gd name="T101" fmla="*/ T100 w 3760"/>
                <a:gd name="T102" fmla="+- 0 -1993 -3122"/>
                <a:gd name="T103" fmla="*/ -1993 h 1130"/>
                <a:gd name="T104" fmla="+- 0 10250 6551"/>
                <a:gd name="T105" fmla="*/ T104 w 3760"/>
                <a:gd name="T106" fmla="+- 0 -1993 -3122"/>
                <a:gd name="T107" fmla="*/ -1993 h 1130"/>
                <a:gd name="T108" fmla="+- 0 10250 6551"/>
                <a:gd name="T109" fmla="*/ T108 w 3760"/>
                <a:gd name="T110" fmla="+- 0 -2023 -3122"/>
                <a:gd name="T111" fmla="*/ -2023 h 1130"/>
                <a:gd name="T112" fmla="+- 0 10280 6551"/>
                <a:gd name="T113" fmla="*/ T112 w 3760"/>
                <a:gd name="T114" fmla="+- 0 -2053 -3122"/>
                <a:gd name="T115" fmla="*/ -2053 h 1130"/>
                <a:gd name="T116" fmla="+- 0 6611 6551"/>
                <a:gd name="T117" fmla="*/ T116 w 3760"/>
                <a:gd name="T118" fmla="+- 0 -1993 -3122"/>
                <a:gd name="T119" fmla="*/ -1993 h 1130"/>
                <a:gd name="T120" fmla="+- 0 6611 6551"/>
                <a:gd name="T121" fmla="*/ T120 w 3760"/>
                <a:gd name="T122" fmla="+- 0 -2023 -3122"/>
                <a:gd name="T123" fmla="*/ -2023 h 1130"/>
                <a:gd name="T124" fmla="+- 0 6581 6551"/>
                <a:gd name="T125" fmla="*/ T124 w 3760"/>
                <a:gd name="T126" fmla="+- 0 -2053 -3122"/>
                <a:gd name="T127" fmla="*/ -2053 h 1130"/>
                <a:gd name="T128" fmla="+- 0 6581 6551"/>
                <a:gd name="T129" fmla="*/ T128 w 3760"/>
                <a:gd name="T130" fmla="+- 0 -1993 -3122"/>
                <a:gd name="T131" fmla="*/ -1993 h 1130"/>
                <a:gd name="T132" fmla="+- 0 6611 6551"/>
                <a:gd name="T133" fmla="*/ T132 w 3760"/>
                <a:gd name="T134" fmla="+- 0 -1993 -3122"/>
                <a:gd name="T135" fmla="*/ -1993 h 1130"/>
                <a:gd name="T136" fmla="+- 0 10280 6551"/>
                <a:gd name="T137" fmla="*/ T136 w 3760"/>
                <a:gd name="T138" fmla="+- 0 -3062 -3122"/>
                <a:gd name="T139" fmla="*/ -3062 h 1130"/>
                <a:gd name="T140" fmla="+- 0 10250 6551"/>
                <a:gd name="T141" fmla="*/ T140 w 3760"/>
                <a:gd name="T142" fmla="+- 0 -3092 -3122"/>
                <a:gd name="T143" fmla="*/ -3092 h 1130"/>
                <a:gd name="T144" fmla="+- 0 10250 6551"/>
                <a:gd name="T145" fmla="*/ T144 w 3760"/>
                <a:gd name="T146" fmla="+- 0 -3062 -3122"/>
                <a:gd name="T147" fmla="*/ -3062 h 1130"/>
                <a:gd name="T148" fmla="+- 0 10280 6551"/>
                <a:gd name="T149" fmla="*/ T148 w 3760"/>
                <a:gd name="T150" fmla="+- 0 -3062 -3122"/>
                <a:gd name="T151" fmla="*/ -3062 h 1130"/>
                <a:gd name="T152" fmla="+- 0 10280 6551"/>
                <a:gd name="T153" fmla="*/ T152 w 3760"/>
                <a:gd name="T154" fmla="+- 0 -2053 -3122"/>
                <a:gd name="T155" fmla="*/ -2053 h 1130"/>
                <a:gd name="T156" fmla="+- 0 10280 6551"/>
                <a:gd name="T157" fmla="*/ T156 w 3760"/>
                <a:gd name="T158" fmla="+- 0 -3062 -3122"/>
                <a:gd name="T159" fmla="*/ -3062 h 1130"/>
                <a:gd name="T160" fmla="+- 0 10250 6551"/>
                <a:gd name="T161" fmla="*/ T160 w 3760"/>
                <a:gd name="T162" fmla="+- 0 -3062 -3122"/>
                <a:gd name="T163" fmla="*/ -3062 h 1130"/>
                <a:gd name="T164" fmla="+- 0 10250 6551"/>
                <a:gd name="T165" fmla="*/ T164 w 3760"/>
                <a:gd name="T166" fmla="+- 0 -2053 -3122"/>
                <a:gd name="T167" fmla="*/ -2053 h 1130"/>
                <a:gd name="T168" fmla="+- 0 10280 6551"/>
                <a:gd name="T169" fmla="*/ T168 w 3760"/>
                <a:gd name="T170" fmla="+- 0 -2053 -3122"/>
                <a:gd name="T171" fmla="*/ -2053 h 1130"/>
                <a:gd name="T172" fmla="+- 0 10280 6551"/>
                <a:gd name="T173" fmla="*/ T172 w 3760"/>
                <a:gd name="T174" fmla="+- 0 -1993 -3122"/>
                <a:gd name="T175" fmla="*/ -1993 h 1130"/>
                <a:gd name="T176" fmla="+- 0 10280 6551"/>
                <a:gd name="T177" fmla="*/ T176 w 3760"/>
                <a:gd name="T178" fmla="+- 0 -2053 -3122"/>
                <a:gd name="T179" fmla="*/ -2053 h 1130"/>
                <a:gd name="T180" fmla="+- 0 10250 6551"/>
                <a:gd name="T181" fmla="*/ T180 w 3760"/>
                <a:gd name="T182" fmla="+- 0 -2023 -3122"/>
                <a:gd name="T183" fmla="*/ -2023 h 1130"/>
                <a:gd name="T184" fmla="+- 0 10250 6551"/>
                <a:gd name="T185" fmla="*/ T184 w 3760"/>
                <a:gd name="T186" fmla="+- 0 -1993 -3122"/>
                <a:gd name="T187" fmla="*/ -1993 h 1130"/>
                <a:gd name="T188" fmla="+- 0 10280 6551"/>
                <a:gd name="T189" fmla="*/ T188 w 3760"/>
                <a:gd name="T190" fmla="+- 0 -1993 -3122"/>
                <a:gd name="T191" fmla="*/ -1993 h 11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3760" h="1130">
                  <a:moveTo>
                    <a:pt x="3759" y="1129"/>
                  </a:moveTo>
                  <a:lnTo>
                    <a:pt x="3759" y="0"/>
                  </a:lnTo>
                  <a:lnTo>
                    <a:pt x="0" y="0"/>
                  </a:lnTo>
                  <a:lnTo>
                    <a:pt x="0" y="1129"/>
                  </a:lnTo>
                  <a:lnTo>
                    <a:pt x="30" y="1129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3699" y="60"/>
                  </a:lnTo>
                  <a:lnTo>
                    <a:pt x="3699" y="30"/>
                  </a:lnTo>
                  <a:lnTo>
                    <a:pt x="3729" y="60"/>
                  </a:lnTo>
                  <a:lnTo>
                    <a:pt x="3729" y="1129"/>
                  </a:lnTo>
                  <a:lnTo>
                    <a:pt x="3759" y="1129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069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069"/>
                  </a:lnTo>
                  <a:lnTo>
                    <a:pt x="60" y="1069"/>
                  </a:lnTo>
                  <a:close/>
                  <a:moveTo>
                    <a:pt x="3729" y="1069"/>
                  </a:moveTo>
                  <a:lnTo>
                    <a:pt x="30" y="1069"/>
                  </a:lnTo>
                  <a:lnTo>
                    <a:pt x="60" y="1099"/>
                  </a:lnTo>
                  <a:lnTo>
                    <a:pt x="60" y="1129"/>
                  </a:lnTo>
                  <a:lnTo>
                    <a:pt x="3699" y="1129"/>
                  </a:lnTo>
                  <a:lnTo>
                    <a:pt x="3699" y="1099"/>
                  </a:lnTo>
                  <a:lnTo>
                    <a:pt x="3729" y="1069"/>
                  </a:lnTo>
                  <a:close/>
                  <a:moveTo>
                    <a:pt x="60" y="1129"/>
                  </a:moveTo>
                  <a:lnTo>
                    <a:pt x="60" y="1099"/>
                  </a:lnTo>
                  <a:lnTo>
                    <a:pt x="30" y="1069"/>
                  </a:lnTo>
                  <a:lnTo>
                    <a:pt x="30" y="1129"/>
                  </a:lnTo>
                  <a:lnTo>
                    <a:pt x="60" y="1129"/>
                  </a:lnTo>
                  <a:close/>
                  <a:moveTo>
                    <a:pt x="3729" y="60"/>
                  </a:moveTo>
                  <a:lnTo>
                    <a:pt x="3699" y="30"/>
                  </a:lnTo>
                  <a:lnTo>
                    <a:pt x="3699" y="60"/>
                  </a:lnTo>
                  <a:lnTo>
                    <a:pt x="3729" y="60"/>
                  </a:lnTo>
                  <a:close/>
                  <a:moveTo>
                    <a:pt x="3729" y="1069"/>
                  </a:moveTo>
                  <a:lnTo>
                    <a:pt x="3729" y="60"/>
                  </a:lnTo>
                  <a:lnTo>
                    <a:pt x="3699" y="60"/>
                  </a:lnTo>
                  <a:lnTo>
                    <a:pt x="3699" y="1069"/>
                  </a:lnTo>
                  <a:lnTo>
                    <a:pt x="3729" y="1069"/>
                  </a:lnTo>
                  <a:close/>
                  <a:moveTo>
                    <a:pt x="3729" y="1129"/>
                  </a:moveTo>
                  <a:lnTo>
                    <a:pt x="3729" y="1069"/>
                  </a:lnTo>
                  <a:lnTo>
                    <a:pt x="3699" y="1099"/>
                  </a:lnTo>
                  <a:lnTo>
                    <a:pt x="3699" y="1129"/>
                  </a:lnTo>
                  <a:lnTo>
                    <a:pt x="3729" y="1129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7" name="Rectangle 303"/>
            <p:cNvSpPr>
              <a:spLocks noChangeArrowheads="1"/>
            </p:cNvSpPr>
            <p:nvPr/>
          </p:nvSpPr>
          <p:spPr bwMode="auto">
            <a:xfrm>
              <a:off x="10607" y="-3098"/>
              <a:ext cx="3656" cy="10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8" name="AutoShape 302"/>
            <p:cNvSpPr>
              <a:spLocks/>
            </p:cNvSpPr>
            <p:nvPr/>
          </p:nvSpPr>
          <p:spPr bwMode="auto">
            <a:xfrm>
              <a:off x="10577" y="-3128"/>
              <a:ext cx="3716" cy="1131"/>
            </a:xfrm>
            <a:custGeom>
              <a:avLst/>
              <a:gdLst>
                <a:gd name="T0" fmla="+- 0 14293 10578"/>
                <a:gd name="T1" fmla="*/ T0 w 3716"/>
                <a:gd name="T2" fmla="+- 0 -1997 -3128"/>
                <a:gd name="T3" fmla="*/ -1997 h 1131"/>
                <a:gd name="T4" fmla="+- 0 14293 10578"/>
                <a:gd name="T5" fmla="*/ T4 w 3716"/>
                <a:gd name="T6" fmla="+- 0 -3128 -3128"/>
                <a:gd name="T7" fmla="*/ -3128 h 1131"/>
                <a:gd name="T8" fmla="+- 0 10578 10578"/>
                <a:gd name="T9" fmla="*/ T8 w 3716"/>
                <a:gd name="T10" fmla="+- 0 -3128 -3128"/>
                <a:gd name="T11" fmla="*/ -3128 h 1131"/>
                <a:gd name="T12" fmla="+- 0 10578 10578"/>
                <a:gd name="T13" fmla="*/ T12 w 3716"/>
                <a:gd name="T14" fmla="+- 0 -1997 -3128"/>
                <a:gd name="T15" fmla="*/ -1997 h 1131"/>
                <a:gd name="T16" fmla="+- 0 10608 10578"/>
                <a:gd name="T17" fmla="*/ T16 w 3716"/>
                <a:gd name="T18" fmla="+- 0 -1997 -3128"/>
                <a:gd name="T19" fmla="*/ -1997 h 1131"/>
                <a:gd name="T20" fmla="+- 0 10608 10578"/>
                <a:gd name="T21" fmla="*/ T20 w 3716"/>
                <a:gd name="T22" fmla="+- 0 -3068 -3128"/>
                <a:gd name="T23" fmla="*/ -3068 h 1131"/>
                <a:gd name="T24" fmla="+- 0 10638 10578"/>
                <a:gd name="T25" fmla="*/ T24 w 3716"/>
                <a:gd name="T26" fmla="+- 0 -3098 -3128"/>
                <a:gd name="T27" fmla="*/ -3098 h 1131"/>
                <a:gd name="T28" fmla="+- 0 10638 10578"/>
                <a:gd name="T29" fmla="*/ T28 w 3716"/>
                <a:gd name="T30" fmla="+- 0 -3068 -3128"/>
                <a:gd name="T31" fmla="*/ -3068 h 1131"/>
                <a:gd name="T32" fmla="+- 0 14233 10578"/>
                <a:gd name="T33" fmla="*/ T32 w 3716"/>
                <a:gd name="T34" fmla="+- 0 -3068 -3128"/>
                <a:gd name="T35" fmla="*/ -3068 h 1131"/>
                <a:gd name="T36" fmla="+- 0 14233 10578"/>
                <a:gd name="T37" fmla="*/ T36 w 3716"/>
                <a:gd name="T38" fmla="+- 0 -3098 -3128"/>
                <a:gd name="T39" fmla="*/ -3098 h 1131"/>
                <a:gd name="T40" fmla="+- 0 14263 10578"/>
                <a:gd name="T41" fmla="*/ T40 w 3716"/>
                <a:gd name="T42" fmla="+- 0 -3068 -3128"/>
                <a:gd name="T43" fmla="*/ -3068 h 1131"/>
                <a:gd name="T44" fmla="+- 0 14263 10578"/>
                <a:gd name="T45" fmla="*/ T44 w 3716"/>
                <a:gd name="T46" fmla="+- 0 -1997 -3128"/>
                <a:gd name="T47" fmla="*/ -1997 h 1131"/>
                <a:gd name="T48" fmla="+- 0 14293 10578"/>
                <a:gd name="T49" fmla="*/ T48 w 3716"/>
                <a:gd name="T50" fmla="+- 0 -1997 -3128"/>
                <a:gd name="T51" fmla="*/ -1997 h 1131"/>
                <a:gd name="T52" fmla="+- 0 10638 10578"/>
                <a:gd name="T53" fmla="*/ T52 w 3716"/>
                <a:gd name="T54" fmla="+- 0 -3068 -3128"/>
                <a:gd name="T55" fmla="*/ -3068 h 1131"/>
                <a:gd name="T56" fmla="+- 0 10638 10578"/>
                <a:gd name="T57" fmla="*/ T56 w 3716"/>
                <a:gd name="T58" fmla="+- 0 -3098 -3128"/>
                <a:gd name="T59" fmla="*/ -3098 h 1131"/>
                <a:gd name="T60" fmla="+- 0 10608 10578"/>
                <a:gd name="T61" fmla="*/ T60 w 3716"/>
                <a:gd name="T62" fmla="+- 0 -3068 -3128"/>
                <a:gd name="T63" fmla="*/ -3068 h 1131"/>
                <a:gd name="T64" fmla="+- 0 10638 10578"/>
                <a:gd name="T65" fmla="*/ T64 w 3716"/>
                <a:gd name="T66" fmla="+- 0 -3068 -3128"/>
                <a:gd name="T67" fmla="*/ -3068 h 1131"/>
                <a:gd name="T68" fmla="+- 0 10638 10578"/>
                <a:gd name="T69" fmla="*/ T68 w 3716"/>
                <a:gd name="T70" fmla="+- 0 -2057 -3128"/>
                <a:gd name="T71" fmla="*/ -2057 h 1131"/>
                <a:gd name="T72" fmla="+- 0 10638 10578"/>
                <a:gd name="T73" fmla="*/ T72 w 3716"/>
                <a:gd name="T74" fmla="+- 0 -3068 -3128"/>
                <a:gd name="T75" fmla="*/ -3068 h 1131"/>
                <a:gd name="T76" fmla="+- 0 10608 10578"/>
                <a:gd name="T77" fmla="*/ T76 w 3716"/>
                <a:gd name="T78" fmla="+- 0 -3068 -3128"/>
                <a:gd name="T79" fmla="*/ -3068 h 1131"/>
                <a:gd name="T80" fmla="+- 0 10608 10578"/>
                <a:gd name="T81" fmla="*/ T80 w 3716"/>
                <a:gd name="T82" fmla="+- 0 -2057 -3128"/>
                <a:gd name="T83" fmla="*/ -2057 h 1131"/>
                <a:gd name="T84" fmla="+- 0 10638 10578"/>
                <a:gd name="T85" fmla="*/ T84 w 3716"/>
                <a:gd name="T86" fmla="+- 0 -2057 -3128"/>
                <a:gd name="T87" fmla="*/ -2057 h 1131"/>
                <a:gd name="T88" fmla="+- 0 14263 10578"/>
                <a:gd name="T89" fmla="*/ T88 w 3716"/>
                <a:gd name="T90" fmla="+- 0 -2057 -3128"/>
                <a:gd name="T91" fmla="*/ -2057 h 1131"/>
                <a:gd name="T92" fmla="+- 0 10608 10578"/>
                <a:gd name="T93" fmla="*/ T92 w 3716"/>
                <a:gd name="T94" fmla="+- 0 -2057 -3128"/>
                <a:gd name="T95" fmla="*/ -2057 h 1131"/>
                <a:gd name="T96" fmla="+- 0 10638 10578"/>
                <a:gd name="T97" fmla="*/ T96 w 3716"/>
                <a:gd name="T98" fmla="+- 0 -2027 -3128"/>
                <a:gd name="T99" fmla="*/ -2027 h 1131"/>
                <a:gd name="T100" fmla="+- 0 10638 10578"/>
                <a:gd name="T101" fmla="*/ T100 w 3716"/>
                <a:gd name="T102" fmla="+- 0 -1997 -3128"/>
                <a:gd name="T103" fmla="*/ -1997 h 1131"/>
                <a:gd name="T104" fmla="+- 0 14233 10578"/>
                <a:gd name="T105" fmla="*/ T104 w 3716"/>
                <a:gd name="T106" fmla="+- 0 -1997 -3128"/>
                <a:gd name="T107" fmla="*/ -1997 h 1131"/>
                <a:gd name="T108" fmla="+- 0 14233 10578"/>
                <a:gd name="T109" fmla="*/ T108 w 3716"/>
                <a:gd name="T110" fmla="+- 0 -2027 -3128"/>
                <a:gd name="T111" fmla="*/ -2027 h 1131"/>
                <a:gd name="T112" fmla="+- 0 14263 10578"/>
                <a:gd name="T113" fmla="*/ T112 w 3716"/>
                <a:gd name="T114" fmla="+- 0 -2057 -3128"/>
                <a:gd name="T115" fmla="*/ -2057 h 1131"/>
                <a:gd name="T116" fmla="+- 0 10638 10578"/>
                <a:gd name="T117" fmla="*/ T116 w 3716"/>
                <a:gd name="T118" fmla="+- 0 -1997 -3128"/>
                <a:gd name="T119" fmla="*/ -1997 h 1131"/>
                <a:gd name="T120" fmla="+- 0 10638 10578"/>
                <a:gd name="T121" fmla="*/ T120 w 3716"/>
                <a:gd name="T122" fmla="+- 0 -2027 -3128"/>
                <a:gd name="T123" fmla="*/ -2027 h 1131"/>
                <a:gd name="T124" fmla="+- 0 10608 10578"/>
                <a:gd name="T125" fmla="*/ T124 w 3716"/>
                <a:gd name="T126" fmla="+- 0 -2057 -3128"/>
                <a:gd name="T127" fmla="*/ -2057 h 1131"/>
                <a:gd name="T128" fmla="+- 0 10608 10578"/>
                <a:gd name="T129" fmla="*/ T128 w 3716"/>
                <a:gd name="T130" fmla="+- 0 -1997 -3128"/>
                <a:gd name="T131" fmla="*/ -1997 h 1131"/>
                <a:gd name="T132" fmla="+- 0 10638 10578"/>
                <a:gd name="T133" fmla="*/ T132 w 3716"/>
                <a:gd name="T134" fmla="+- 0 -1997 -3128"/>
                <a:gd name="T135" fmla="*/ -1997 h 1131"/>
                <a:gd name="T136" fmla="+- 0 14263 10578"/>
                <a:gd name="T137" fmla="*/ T136 w 3716"/>
                <a:gd name="T138" fmla="+- 0 -3068 -3128"/>
                <a:gd name="T139" fmla="*/ -3068 h 1131"/>
                <a:gd name="T140" fmla="+- 0 14233 10578"/>
                <a:gd name="T141" fmla="*/ T140 w 3716"/>
                <a:gd name="T142" fmla="+- 0 -3098 -3128"/>
                <a:gd name="T143" fmla="*/ -3098 h 1131"/>
                <a:gd name="T144" fmla="+- 0 14233 10578"/>
                <a:gd name="T145" fmla="*/ T144 w 3716"/>
                <a:gd name="T146" fmla="+- 0 -3068 -3128"/>
                <a:gd name="T147" fmla="*/ -3068 h 1131"/>
                <a:gd name="T148" fmla="+- 0 14263 10578"/>
                <a:gd name="T149" fmla="*/ T148 w 3716"/>
                <a:gd name="T150" fmla="+- 0 -3068 -3128"/>
                <a:gd name="T151" fmla="*/ -3068 h 1131"/>
                <a:gd name="T152" fmla="+- 0 14263 10578"/>
                <a:gd name="T153" fmla="*/ T152 w 3716"/>
                <a:gd name="T154" fmla="+- 0 -2057 -3128"/>
                <a:gd name="T155" fmla="*/ -2057 h 1131"/>
                <a:gd name="T156" fmla="+- 0 14263 10578"/>
                <a:gd name="T157" fmla="*/ T156 w 3716"/>
                <a:gd name="T158" fmla="+- 0 -3068 -3128"/>
                <a:gd name="T159" fmla="*/ -3068 h 1131"/>
                <a:gd name="T160" fmla="+- 0 14233 10578"/>
                <a:gd name="T161" fmla="*/ T160 w 3716"/>
                <a:gd name="T162" fmla="+- 0 -3068 -3128"/>
                <a:gd name="T163" fmla="*/ -3068 h 1131"/>
                <a:gd name="T164" fmla="+- 0 14233 10578"/>
                <a:gd name="T165" fmla="*/ T164 w 3716"/>
                <a:gd name="T166" fmla="+- 0 -2057 -3128"/>
                <a:gd name="T167" fmla="*/ -2057 h 1131"/>
                <a:gd name="T168" fmla="+- 0 14263 10578"/>
                <a:gd name="T169" fmla="*/ T168 w 3716"/>
                <a:gd name="T170" fmla="+- 0 -2057 -3128"/>
                <a:gd name="T171" fmla="*/ -2057 h 1131"/>
                <a:gd name="T172" fmla="+- 0 14263 10578"/>
                <a:gd name="T173" fmla="*/ T172 w 3716"/>
                <a:gd name="T174" fmla="+- 0 -1997 -3128"/>
                <a:gd name="T175" fmla="*/ -1997 h 1131"/>
                <a:gd name="T176" fmla="+- 0 14263 10578"/>
                <a:gd name="T177" fmla="*/ T176 w 3716"/>
                <a:gd name="T178" fmla="+- 0 -2057 -3128"/>
                <a:gd name="T179" fmla="*/ -2057 h 1131"/>
                <a:gd name="T180" fmla="+- 0 14233 10578"/>
                <a:gd name="T181" fmla="*/ T180 w 3716"/>
                <a:gd name="T182" fmla="+- 0 -2027 -3128"/>
                <a:gd name="T183" fmla="*/ -2027 h 1131"/>
                <a:gd name="T184" fmla="+- 0 14233 10578"/>
                <a:gd name="T185" fmla="*/ T184 w 3716"/>
                <a:gd name="T186" fmla="+- 0 -1997 -3128"/>
                <a:gd name="T187" fmla="*/ -1997 h 1131"/>
                <a:gd name="T188" fmla="+- 0 14263 10578"/>
                <a:gd name="T189" fmla="*/ T188 w 3716"/>
                <a:gd name="T190" fmla="+- 0 -1997 -3128"/>
                <a:gd name="T191" fmla="*/ -1997 h 11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3716" h="1131">
                  <a:moveTo>
                    <a:pt x="3715" y="1131"/>
                  </a:moveTo>
                  <a:lnTo>
                    <a:pt x="3715" y="0"/>
                  </a:lnTo>
                  <a:lnTo>
                    <a:pt x="0" y="0"/>
                  </a:lnTo>
                  <a:lnTo>
                    <a:pt x="0" y="1131"/>
                  </a:lnTo>
                  <a:lnTo>
                    <a:pt x="30" y="1131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3655" y="60"/>
                  </a:lnTo>
                  <a:lnTo>
                    <a:pt x="3655" y="30"/>
                  </a:lnTo>
                  <a:lnTo>
                    <a:pt x="3685" y="60"/>
                  </a:lnTo>
                  <a:lnTo>
                    <a:pt x="3685" y="1131"/>
                  </a:lnTo>
                  <a:lnTo>
                    <a:pt x="3715" y="1131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071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071"/>
                  </a:lnTo>
                  <a:lnTo>
                    <a:pt x="60" y="1071"/>
                  </a:lnTo>
                  <a:close/>
                  <a:moveTo>
                    <a:pt x="3685" y="1071"/>
                  </a:moveTo>
                  <a:lnTo>
                    <a:pt x="30" y="1071"/>
                  </a:lnTo>
                  <a:lnTo>
                    <a:pt x="60" y="1101"/>
                  </a:lnTo>
                  <a:lnTo>
                    <a:pt x="60" y="1131"/>
                  </a:lnTo>
                  <a:lnTo>
                    <a:pt x="3655" y="1131"/>
                  </a:lnTo>
                  <a:lnTo>
                    <a:pt x="3655" y="1101"/>
                  </a:lnTo>
                  <a:lnTo>
                    <a:pt x="3685" y="1071"/>
                  </a:lnTo>
                  <a:close/>
                  <a:moveTo>
                    <a:pt x="60" y="1131"/>
                  </a:moveTo>
                  <a:lnTo>
                    <a:pt x="60" y="1101"/>
                  </a:lnTo>
                  <a:lnTo>
                    <a:pt x="30" y="1071"/>
                  </a:lnTo>
                  <a:lnTo>
                    <a:pt x="30" y="1131"/>
                  </a:lnTo>
                  <a:lnTo>
                    <a:pt x="60" y="1131"/>
                  </a:lnTo>
                  <a:close/>
                  <a:moveTo>
                    <a:pt x="3685" y="60"/>
                  </a:moveTo>
                  <a:lnTo>
                    <a:pt x="3655" y="30"/>
                  </a:lnTo>
                  <a:lnTo>
                    <a:pt x="3655" y="60"/>
                  </a:lnTo>
                  <a:lnTo>
                    <a:pt x="3685" y="60"/>
                  </a:lnTo>
                  <a:close/>
                  <a:moveTo>
                    <a:pt x="3685" y="1071"/>
                  </a:moveTo>
                  <a:lnTo>
                    <a:pt x="3685" y="60"/>
                  </a:lnTo>
                  <a:lnTo>
                    <a:pt x="3655" y="60"/>
                  </a:lnTo>
                  <a:lnTo>
                    <a:pt x="3655" y="1071"/>
                  </a:lnTo>
                  <a:lnTo>
                    <a:pt x="3685" y="1071"/>
                  </a:lnTo>
                  <a:close/>
                  <a:moveTo>
                    <a:pt x="3685" y="1131"/>
                  </a:moveTo>
                  <a:lnTo>
                    <a:pt x="3685" y="1071"/>
                  </a:lnTo>
                  <a:lnTo>
                    <a:pt x="3655" y="1101"/>
                  </a:lnTo>
                  <a:lnTo>
                    <a:pt x="3655" y="1131"/>
                  </a:lnTo>
                  <a:lnTo>
                    <a:pt x="3685" y="1131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19" name="Rectangle 301"/>
            <p:cNvSpPr>
              <a:spLocks noChangeArrowheads="1"/>
            </p:cNvSpPr>
            <p:nvPr/>
          </p:nvSpPr>
          <p:spPr bwMode="auto">
            <a:xfrm>
              <a:off x="3053" y="-1520"/>
              <a:ext cx="10182" cy="10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20" name="AutoShape 300"/>
            <p:cNvSpPr>
              <a:spLocks/>
            </p:cNvSpPr>
            <p:nvPr/>
          </p:nvSpPr>
          <p:spPr bwMode="auto">
            <a:xfrm>
              <a:off x="3023" y="-1550"/>
              <a:ext cx="10242" cy="1131"/>
            </a:xfrm>
            <a:custGeom>
              <a:avLst/>
              <a:gdLst>
                <a:gd name="T0" fmla="+- 0 13266 3024"/>
                <a:gd name="T1" fmla="*/ T0 w 10242"/>
                <a:gd name="T2" fmla="+- 0 -419 -1550"/>
                <a:gd name="T3" fmla="*/ -419 h 1131"/>
                <a:gd name="T4" fmla="+- 0 13266 3024"/>
                <a:gd name="T5" fmla="*/ T4 w 10242"/>
                <a:gd name="T6" fmla="+- 0 -1550 -1550"/>
                <a:gd name="T7" fmla="*/ -1550 h 1131"/>
                <a:gd name="T8" fmla="+- 0 3024 3024"/>
                <a:gd name="T9" fmla="*/ T8 w 10242"/>
                <a:gd name="T10" fmla="+- 0 -1550 -1550"/>
                <a:gd name="T11" fmla="*/ -1550 h 1131"/>
                <a:gd name="T12" fmla="+- 0 3024 3024"/>
                <a:gd name="T13" fmla="*/ T12 w 10242"/>
                <a:gd name="T14" fmla="+- 0 -419 -1550"/>
                <a:gd name="T15" fmla="*/ -419 h 1131"/>
                <a:gd name="T16" fmla="+- 0 3054 3024"/>
                <a:gd name="T17" fmla="*/ T16 w 10242"/>
                <a:gd name="T18" fmla="+- 0 -419 -1550"/>
                <a:gd name="T19" fmla="*/ -419 h 1131"/>
                <a:gd name="T20" fmla="+- 0 3054 3024"/>
                <a:gd name="T21" fmla="*/ T20 w 10242"/>
                <a:gd name="T22" fmla="+- 0 -1490 -1550"/>
                <a:gd name="T23" fmla="*/ -1490 h 1131"/>
                <a:gd name="T24" fmla="+- 0 3084 3024"/>
                <a:gd name="T25" fmla="*/ T24 w 10242"/>
                <a:gd name="T26" fmla="+- 0 -1520 -1550"/>
                <a:gd name="T27" fmla="*/ -1520 h 1131"/>
                <a:gd name="T28" fmla="+- 0 3084 3024"/>
                <a:gd name="T29" fmla="*/ T28 w 10242"/>
                <a:gd name="T30" fmla="+- 0 -1490 -1550"/>
                <a:gd name="T31" fmla="*/ -1490 h 1131"/>
                <a:gd name="T32" fmla="+- 0 13206 3024"/>
                <a:gd name="T33" fmla="*/ T32 w 10242"/>
                <a:gd name="T34" fmla="+- 0 -1490 -1550"/>
                <a:gd name="T35" fmla="*/ -1490 h 1131"/>
                <a:gd name="T36" fmla="+- 0 13206 3024"/>
                <a:gd name="T37" fmla="*/ T36 w 10242"/>
                <a:gd name="T38" fmla="+- 0 -1520 -1550"/>
                <a:gd name="T39" fmla="*/ -1520 h 1131"/>
                <a:gd name="T40" fmla="+- 0 13236 3024"/>
                <a:gd name="T41" fmla="*/ T40 w 10242"/>
                <a:gd name="T42" fmla="+- 0 -1490 -1550"/>
                <a:gd name="T43" fmla="*/ -1490 h 1131"/>
                <a:gd name="T44" fmla="+- 0 13236 3024"/>
                <a:gd name="T45" fmla="*/ T44 w 10242"/>
                <a:gd name="T46" fmla="+- 0 -419 -1550"/>
                <a:gd name="T47" fmla="*/ -419 h 1131"/>
                <a:gd name="T48" fmla="+- 0 13266 3024"/>
                <a:gd name="T49" fmla="*/ T48 w 10242"/>
                <a:gd name="T50" fmla="+- 0 -419 -1550"/>
                <a:gd name="T51" fmla="*/ -419 h 1131"/>
                <a:gd name="T52" fmla="+- 0 3084 3024"/>
                <a:gd name="T53" fmla="*/ T52 w 10242"/>
                <a:gd name="T54" fmla="+- 0 -1490 -1550"/>
                <a:gd name="T55" fmla="*/ -1490 h 1131"/>
                <a:gd name="T56" fmla="+- 0 3084 3024"/>
                <a:gd name="T57" fmla="*/ T56 w 10242"/>
                <a:gd name="T58" fmla="+- 0 -1520 -1550"/>
                <a:gd name="T59" fmla="*/ -1520 h 1131"/>
                <a:gd name="T60" fmla="+- 0 3054 3024"/>
                <a:gd name="T61" fmla="*/ T60 w 10242"/>
                <a:gd name="T62" fmla="+- 0 -1490 -1550"/>
                <a:gd name="T63" fmla="*/ -1490 h 1131"/>
                <a:gd name="T64" fmla="+- 0 3084 3024"/>
                <a:gd name="T65" fmla="*/ T64 w 10242"/>
                <a:gd name="T66" fmla="+- 0 -1490 -1550"/>
                <a:gd name="T67" fmla="*/ -1490 h 1131"/>
                <a:gd name="T68" fmla="+- 0 3084 3024"/>
                <a:gd name="T69" fmla="*/ T68 w 10242"/>
                <a:gd name="T70" fmla="+- 0 -479 -1550"/>
                <a:gd name="T71" fmla="*/ -479 h 1131"/>
                <a:gd name="T72" fmla="+- 0 3084 3024"/>
                <a:gd name="T73" fmla="*/ T72 w 10242"/>
                <a:gd name="T74" fmla="+- 0 -1490 -1550"/>
                <a:gd name="T75" fmla="*/ -1490 h 1131"/>
                <a:gd name="T76" fmla="+- 0 3054 3024"/>
                <a:gd name="T77" fmla="*/ T76 w 10242"/>
                <a:gd name="T78" fmla="+- 0 -1490 -1550"/>
                <a:gd name="T79" fmla="*/ -1490 h 1131"/>
                <a:gd name="T80" fmla="+- 0 3054 3024"/>
                <a:gd name="T81" fmla="*/ T80 w 10242"/>
                <a:gd name="T82" fmla="+- 0 -479 -1550"/>
                <a:gd name="T83" fmla="*/ -479 h 1131"/>
                <a:gd name="T84" fmla="+- 0 3084 3024"/>
                <a:gd name="T85" fmla="*/ T84 w 10242"/>
                <a:gd name="T86" fmla="+- 0 -479 -1550"/>
                <a:gd name="T87" fmla="*/ -479 h 1131"/>
                <a:gd name="T88" fmla="+- 0 13236 3024"/>
                <a:gd name="T89" fmla="*/ T88 w 10242"/>
                <a:gd name="T90" fmla="+- 0 -479 -1550"/>
                <a:gd name="T91" fmla="*/ -479 h 1131"/>
                <a:gd name="T92" fmla="+- 0 3054 3024"/>
                <a:gd name="T93" fmla="*/ T92 w 10242"/>
                <a:gd name="T94" fmla="+- 0 -479 -1550"/>
                <a:gd name="T95" fmla="*/ -479 h 1131"/>
                <a:gd name="T96" fmla="+- 0 3084 3024"/>
                <a:gd name="T97" fmla="*/ T96 w 10242"/>
                <a:gd name="T98" fmla="+- 0 -449 -1550"/>
                <a:gd name="T99" fmla="*/ -449 h 1131"/>
                <a:gd name="T100" fmla="+- 0 3084 3024"/>
                <a:gd name="T101" fmla="*/ T100 w 10242"/>
                <a:gd name="T102" fmla="+- 0 -419 -1550"/>
                <a:gd name="T103" fmla="*/ -419 h 1131"/>
                <a:gd name="T104" fmla="+- 0 13206 3024"/>
                <a:gd name="T105" fmla="*/ T104 w 10242"/>
                <a:gd name="T106" fmla="+- 0 -419 -1550"/>
                <a:gd name="T107" fmla="*/ -419 h 1131"/>
                <a:gd name="T108" fmla="+- 0 13206 3024"/>
                <a:gd name="T109" fmla="*/ T108 w 10242"/>
                <a:gd name="T110" fmla="+- 0 -449 -1550"/>
                <a:gd name="T111" fmla="*/ -449 h 1131"/>
                <a:gd name="T112" fmla="+- 0 13236 3024"/>
                <a:gd name="T113" fmla="*/ T112 w 10242"/>
                <a:gd name="T114" fmla="+- 0 -479 -1550"/>
                <a:gd name="T115" fmla="*/ -479 h 1131"/>
                <a:gd name="T116" fmla="+- 0 3084 3024"/>
                <a:gd name="T117" fmla="*/ T116 w 10242"/>
                <a:gd name="T118" fmla="+- 0 -419 -1550"/>
                <a:gd name="T119" fmla="*/ -419 h 1131"/>
                <a:gd name="T120" fmla="+- 0 3084 3024"/>
                <a:gd name="T121" fmla="*/ T120 w 10242"/>
                <a:gd name="T122" fmla="+- 0 -449 -1550"/>
                <a:gd name="T123" fmla="*/ -449 h 1131"/>
                <a:gd name="T124" fmla="+- 0 3054 3024"/>
                <a:gd name="T125" fmla="*/ T124 w 10242"/>
                <a:gd name="T126" fmla="+- 0 -479 -1550"/>
                <a:gd name="T127" fmla="*/ -479 h 1131"/>
                <a:gd name="T128" fmla="+- 0 3054 3024"/>
                <a:gd name="T129" fmla="*/ T128 w 10242"/>
                <a:gd name="T130" fmla="+- 0 -419 -1550"/>
                <a:gd name="T131" fmla="*/ -419 h 1131"/>
                <a:gd name="T132" fmla="+- 0 3084 3024"/>
                <a:gd name="T133" fmla="*/ T132 w 10242"/>
                <a:gd name="T134" fmla="+- 0 -419 -1550"/>
                <a:gd name="T135" fmla="*/ -419 h 1131"/>
                <a:gd name="T136" fmla="+- 0 13236 3024"/>
                <a:gd name="T137" fmla="*/ T136 w 10242"/>
                <a:gd name="T138" fmla="+- 0 -1490 -1550"/>
                <a:gd name="T139" fmla="*/ -1490 h 1131"/>
                <a:gd name="T140" fmla="+- 0 13206 3024"/>
                <a:gd name="T141" fmla="*/ T140 w 10242"/>
                <a:gd name="T142" fmla="+- 0 -1520 -1550"/>
                <a:gd name="T143" fmla="*/ -1520 h 1131"/>
                <a:gd name="T144" fmla="+- 0 13206 3024"/>
                <a:gd name="T145" fmla="*/ T144 w 10242"/>
                <a:gd name="T146" fmla="+- 0 -1490 -1550"/>
                <a:gd name="T147" fmla="*/ -1490 h 1131"/>
                <a:gd name="T148" fmla="+- 0 13236 3024"/>
                <a:gd name="T149" fmla="*/ T148 w 10242"/>
                <a:gd name="T150" fmla="+- 0 -1490 -1550"/>
                <a:gd name="T151" fmla="*/ -1490 h 1131"/>
                <a:gd name="T152" fmla="+- 0 13236 3024"/>
                <a:gd name="T153" fmla="*/ T152 w 10242"/>
                <a:gd name="T154" fmla="+- 0 -479 -1550"/>
                <a:gd name="T155" fmla="*/ -479 h 1131"/>
                <a:gd name="T156" fmla="+- 0 13236 3024"/>
                <a:gd name="T157" fmla="*/ T156 w 10242"/>
                <a:gd name="T158" fmla="+- 0 -1490 -1550"/>
                <a:gd name="T159" fmla="*/ -1490 h 1131"/>
                <a:gd name="T160" fmla="+- 0 13206 3024"/>
                <a:gd name="T161" fmla="*/ T160 w 10242"/>
                <a:gd name="T162" fmla="+- 0 -1490 -1550"/>
                <a:gd name="T163" fmla="*/ -1490 h 1131"/>
                <a:gd name="T164" fmla="+- 0 13206 3024"/>
                <a:gd name="T165" fmla="*/ T164 w 10242"/>
                <a:gd name="T166" fmla="+- 0 -479 -1550"/>
                <a:gd name="T167" fmla="*/ -479 h 1131"/>
                <a:gd name="T168" fmla="+- 0 13236 3024"/>
                <a:gd name="T169" fmla="*/ T168 w 10242"/>
                <a:gd name="T170" fmla="+- 0 -479 -1550"/>
                <a:gd name="T171" fmla="*/ -479 h 1131"/>
                <a:gd name="T172" fmla="+- 0 13236 3024"/>
                <a:gd name="T173" fmla="*/ T172 w 10242"/>
                <a:gd name="T174" fmla="+- 0 -419 -1550"/>
                <a:gd name="T175" fmla="*/ -419 h 1131"/>
                <a:gd name="T176" fmla="+- 0 13236 3024"/>
                <a:gd name="T177" fmla="*/ T176 w 10242"/>
                <a:gd name="T178" fmla="+- 0 -479 -1550"/>
                <a:gd name="T179" fmla="*/ -479 h 1131"/>
                <a:gd name="T180" fmla="+- 0 13206 3024"/>
                <a:gd name="T181" fmla="*/ T180 w 10242"/>
                <a:gd name="T182" fmla="+- 0 -449 -1550"/>
                <a:gd name="T183" fmla="*/ -449 h 1131"/>
                <a:gd name="T184" fmla="+- 0 13206 3024"/>
                <a:gd name="T185" fmla="*/ T184 w 10242"/>
                <a:gd name="T186" fmla="+- 0 -419 -1550"/>
                <a:gd name="T187" fmla="*/ -419 h 1131"/>
                <a:gd name="T188" fmla="+- 0 13236 3024"/>
                <a:gd name="T189" fmla="*/ T188 w 10242"/>
                <a:gd name="T190" fmla="+- 0 -419 -1550"/>
                <a:gd name="T191" fmla="*/ -419 h 113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10242" h="1131">
                  <a:moveTo>
                    <a:pt x="10242" y="1131"/>
                  </a:moveTo>
                  <a:lnTo>
                    <a:pt x="10242" y="0"/>
                  </a:lnTo>
                  <a:lnTo>
                    <a:pt x="0" y="0"/>
                  </a:lnTo>
                  <a:lnTo>
                    <a:pt x="0" y="1131"/>
                  </a:lnTo>
                  <a:lnTo>
                    <a:pt x="30" y="1131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10182" y="60"/>
                  </a:lnTo>
                  <a:lnTo>
                    <a:pt x="10182" y="30"/>
                  </a:lnTo>
                  <a:lnTo>
                    <a:pt x="10212" y="60"/>
                  </a:lnTo>
                  <a:lnTo>
                    <a:pt x="10212" y="1131"/>
                  </a:lnTo>
                  <a:lnTo>
                    <a:pt x="10242" y="1131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1071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1071"/>
                  </a:lnTo>
                  <a:lnTo>
                    <a:pt x="60" y="1071"/>
                  </a:lnTo>
                  <a:close/>
                  <a:moveTo>
                    <a:pt x="10212" y="1071"/>
                  </a:moveTo>
                  <a:lnTo>
                    <a:pt x="30" y="1071"/>
                  </a:lnTo>
                  <a:lnTo>
                    <a:pt x="60" y="1101"/>
                  </a:lnTo>
                  <a:lnTo>
                    <a:pt x="60" y="1131"/>
                  </a:lnTo>
                  <a:lnTo>
                    <a:pt x="10182" y="1131"/>
                  </a:lnTo>
                  <a:lnTo>
                    <a:pt x="10182" y="1101"/>
                  </a:lnTo>
                  <a:lnTo>
                    <a:pt x="10212" y="1071"/>
                  </a:lnTo>
                  <a:close/>
                  <a:moveTo>
                    <a:pt x="60" y="1131"/>
                  </a:moveTo>
                  <a:lnTo>
                    <a:pt x="60" y="1101"/>
                  </a:lnTo>
                  <a:lnTo>
                    <a:pt x="30" y="1071"/>
                  </a:lnTo>
                  <a:lnTo>
                    <a:pt x="30" y="1131"/>
                  </a:lnTo>
                  <a:lnTo>
                    <a:pt x="60" y="1131"/>
                  </a:lnTo>
                  <a:close/>
                  <a:moveTo>
                    <a:pt x="10212" y="60"/>
                  </a:moveTo>
                  <a:lnTo>
                    <a:pt x="10182" y="30"/>
                  </a:lnTo>
                  <a:lnTo>
                    <a:pt x="10182" y="60"/>
                  </a:lnTo>
                  <a:lnTo>
                    <a:pt x="10212" y="60"/>
                  </a:lnTo>
                  <a:close/>
                  <a:moveTo>
                    <a:pt x="10212" y="1071"/>
                  </a:moveTo>
                  <a:lnTo>
                    <a:pt x="10212" y="60"/>
                  </a:lnTo>
                  <a:lnTo>
                    <a:pt x="10182" y="60"/>
                  </a:lnTo>
                  <a:lnTo>
                    <a:pt x="10182" y="1071"/>
                  </a:lnTo>
                  <a:lnTo>
                    <a:pt x="10212" y="1071"/>
                  </a:lnTo>
                  <a:close/>
                  <a:moveTo>
                    <a:pt x="10212" y="1131"/>
                  </a:moveTo>
                  <a:lnTo>
                    <a:pt x="10212" y="1071"/>
                  </a:lnTo>
                  <a:lnTo>
                    <a:pt x="10182" y="1101"/>
                  </a:lnTo>
                  <a:lnTo>
                    <a:pt x="10182" y="1131"/>
                  </a:lnTo>
                  <a:lnTo>
                    <a:pt x="10212" y="1131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21" name="AutoShape 299"/>
            <p:cNvSpPr>
              <a:spLocks/>
            </p:cNvSpPr>
            <p:nvPr/>
          </p:nvSpPr>
          <p:spPr bwMode="auto">
            <a:xfrm>
              <a:off x="4173" y="-5130"/>
              <a:ext cx="8260" cy="3585"/>
            </a:xfrm>
            <a:custGeom>
              <a:avLst/>
              <a:gdLst>
                <a:gd name="T0" fmla="+- 0 4533 4173"/>
                <a:gd name="T1" fmla="*/ T0 w 8260"/>
                <a:gd name="T2" fmla="+- 0 -3477 -5129"/>
                <a:gd name="T3" fmla="*/ -3477 h 3585"/>
                <a:gd name="T4" fmla="+- 0 4413 4173"/>
                <a:gd name="T5" fmla="*/ T4 w 8260"/>
                <a:gd name="T6" fmla="+- 0 -3477 -5129"/>
                <a:gd name="T7" fmla="*/ -3477 h 3585"/>
                <a:gd name="T8" fmla="+- 0 4413 4173"/>
                <a:gd name="T9" fmla="*/ T8 w 8260"/>
                <a:gd name="T10" fmla="+- 0 -3557 -5129"/>
                <a:gd name="T11" fmla="*/ -3557 h 3585"/>
                <a:gd name="T12" fmla="+- 0 4293 4173"/>
                <a:gd name="T13" fmla="*/ T12 w 8260"/>
                <a:gd name="T14" fmla="+- 0 -3557 -5129"/>
                <a:gd name="T15" fmla="*/ -3557 h 3585"/>
                <a:gd name="T16" fmla="+- 0 4293 4173"/>
                <a:gd name="T17" fmla="*/ T16 w 8260"/>
                <a:gd name="T18" fmla="+- 0 -3477 -5129"/>
                <a:gd name="T19" fmla="*/ -3477 h 3585"/>
                <a:gd name="T20" fmla="+- 0 4173 4173"/>
                <a:gd name="T21" fmla="*/ T20 w 8260"/>
                <a:gd name="T22" fmla="+- 0 -3477 -5129"/>
                <a:gd name="T23" fmla="*/ -3477 h 3585"/>
                <a:gd name="T24" fmla="+- 0 4293 4173"/>
                <a:gd name="T25" fmla="*/ T24 w 8260"/>
                <a:gd name="T26" fmla="+- 0 -3237 -5129"/>
                <a:gd name="T27" fmla="*/ -3237 h 3585"/>
                <a:gd name="T28" fmla="+- 0 4353 4173"/>
                <a:gd name="T29" fmla="*/ T28 w 8260"/>
                <a:gd name="T30" fmla="+- 0 -3117 -5129"/>
                <a:gd name="T31" fmla="*/ -3117 h 3585"/>
                <a:gd name="T32" fmla="+- 0 4413 4173"/>
                <a:gd name="T33" fmla="*/ T32 w 8260"/>
                <a:gd name="T34" fmla="+- 0 -3237 -5129"/>
                <a:gd name="T35" fmla="*/ -3237 h 3585"/>
                <a:gd name="T36" fmla="+- 0 4533 4173"/>
                <a:gd name="T37" fmla="*/ T36 w 8260"/>
                <a:gd name="T38" fmla="+- 0 -3477 -5129"/>
                <a:gd name="T39" fmla="*/ -3477 h 3585"/>
                <a:gd name="T40" fmla="+- 0 8591 4173"/>
                <a:gd name="T41" fmla="*/ T40 w 8260"/>
                <a:gd name="T42" fmla="+- 0 -5050 -5129"/>
                <a:gd name="T43" fmla="*/ -5050 h 3585"/>
                <a:gd name="T44" fmla="+- 0 8471 4173"/>
                <a:gd name="T45" fmla="*/ T44 w 8260"/>
                <a:gd name="T46" fmla="+- 0 -5050 -5129"/>
                <a:gd name="T47" fmla="*/ -5050 h 3585"/>
                <a:gd name="T48" fmla="+- 0 8471 4173"/>
                <a:gd name="T49" fmla="*/ T48 w 8260"/>
                <a:gd name="T50" fmla="+- 0 -5129 -5129"/>
                <a:gd name="T51" fmla="*/ -5129 h 3585"/>
                <a:gd name="T52" fmla="+- 0 8351 4173"/>
                <a:gd name="T53" fmla="*/ T52 w 8260"/>
                <a:gd name="T54" fmla="+- 0 -5129 -5129"/>
                <a:gd name="T55" fmla="*/ -5129 h 3585"/>
                <a:gd name="T56" fmla="+- 0 8351 4173"/>
                <a:gd name="T57" fmla="*/ T56 w 8260"/>
                <a:gd name="T58" fmla="+- 0 -5050 -5129"/>
                <a:gd name="T59" fmla="*/ -5050 h 3585"/>
                <a:gd name="T60" fmla="+- 0 8231 4173"/>
                <a:gd name="T61" fmla="*/ T60 w 8260"/>
                <a:gd name="T62" fmla="+- 0 -5050 -5129"/>
                <a:gd name="T63" fmla="*/ -5050 h 3585"/>
                <a:gd name="T64" fmla="+- 0 8351 4173"/>
                <a:gd name="T65" fmla="*/ T64 w 8260"/>
                <a:gd name="T66" fmla="+- 0 -4810 -5129"/>
                <a:gd name="T67" fmla="*/ -4810 h 3585"/>
                <a:gd name="T68" fmla="+- 0 8411 4173"/>
                <a:gd name="T69" fmla="*/ T68 w 8260"/>
                <a:gd name="T70" fmla="+- 0 -4690 -5129"/>
                <a:gd name="T71" fmla="*/ -4690 h 3585"/>
                <a:gd name="T72" fmla="+- 0 8471 4173"/>
                <a:gd name="T73" fmla="*/ T72 w 8260"/>
                <a:gd name="T74" fmla="+- 0 -4810 -5129"/>
                <a:gd name="T75" fmla="*/ -4810 h 3585"/>
                <a:gd name="T76" fmla="+- 0 8591 4173"/>
                <a:gd name="T77" fmla="*/ T76 w 8260"/>
                <a:gd name="T78" fmla="+- 0 -5050 -5129"/>
                <a:gd name="T79" fmla="*/ -5050 h 3585"/>
                <a:gd name="T80" fmla="+- 0 8621 4173"/>
                <a:gd name="T81" fmla="*/ T80 w 8260"/>
                <a:gd name="T82" fmla="+- 0 -3477 -5129"/>
                <a:gd name="T83" fmla="*/ -3477 h 3585"/>
                <a:gd name="T84" fmla="+- 0 8501 4173"/>
                <a:gd name="T85" fmla="*/ T84 w 8260"/>
                <a:gd name="T86" fmla="+- 0 -3477 -5129"/>
                <a:gd name="T87" fmla="*/ -3477 h 3585"/>
                <a:gd name="T88" fmla="+- 0 8501 4173"/>
                <a:gd name="T89" fmla="*/ T88 w 8260"/>
                <a:gd name="T90" fmla="+- 0 -3557 -5129"/>
                <a:gd name="T91" fmla="*/ -3557 h 3585"/>
                <a:gd name="T92" fmla="+- 0 8381 4173"/>
                <a:gd name="T93" fmla="*/ T92 w 8260"/>
                <a:gd name="T94" fmla="+- 0 -3557 -5129"/>
                <a:gd name="T95" fmla="*/ -3557 h 3585"/>
                <a:gd name="T96" fmla="+- 0 8381 4173"/>
                <a:gd name="T97" fmla="*/ T96 w 8260"/>
                <a:gd name="T98" fmla="+- 0 -3477 -5129"/>
                <a:gd name="T99" fmla="*/ -3477 h 3585"/>
                <a:gd name="T100" fmla="+- 0 8261 4173"/>
                <a:gd name="T101" fmla="*/ T100 w 8260"/>
                <a:gd name="T102" fmla="+- 0 -3477 -5129"/>
                <a:gd name="T103" fmla="*/ -3477 h 3585"/>
                <a:gd name="T104" fmla="+- 0 8381 4173"/>
                <a:gd name="T105" fmla="*/ T104 w 8260"/>
                <a:gd name="T106" fmla="+- 0 -3237 -5129"/>
                <a:gd name="T107" fmla="*/ -3237 h 3585"/>
                <a:gd name="T108" fmla="+- 0 8441 4173"/>
                <a:gd name="T109" fmla="*/ T108 w 8260"/>
                <a:gd name="T110" fmla="+- 0 -3117 -5129"/>
                <a:gd name="T111" fmla="*/ -3117 h 3585"/>
                <a:gd name="T112" fmla="+- 0 8501 4173"/>
                <a:gd name="T113" fmla="*/ T112 w 8260"/>
                <a:gd name="T114" fmla="+- 0 -3237 -5129"/>
                <a:gd name="T115" fmla="*/ -3237 h 3585"/>
                <a:gd name="T116" fmla="+- 0 8621 4173"/>
                <a:gd name="T117" fmla="*/ T116 w 8260"/>
                <a:gd name="T118" fmla="+- 0 -3477 -5129"/>
                <a:gd name="T119" fmla="*/ -3477 h 3585"/>
                <a:gd name="T120" fmla="+- 0 8646 4173"/>
                <a:gd name="T121" fmla="*/ T120 w 8260"/>
                <a:gd name="T122" fmla="+- 0 -1905 -5129"/>
                <a:gd name="T123" fmla="*/ -1905 h 3585"/>
                <a:gd name="T124" fmla="+- 0 8526 4173"/>
                <a:gd name="T125" fmla="*/ T124 w 8260"/>
                <a:gd name="T126" fmla="+- 0 -1905 -5129"/>
                <a:gd name="T127" fmla="*/ -1905 h 3585"/>
                <a:gd name="T128" fmla="+- 0 8526 4173"/>
                <a:gd name="T129" fmla="*/ T128 w 8260"/>
                <a:gd name="T130" fmla="+- 0 -1985 -5129"/>
                <a:gd name="T131" fmla="*/ -1985 h 3585"/>
                <a:gd name="T132" fmla="+- 0 8406 4173"/>
                <a:gd name="T133" fmla="*/ T132 w 8260"/>
                <a:gd name="T134" fmla="+- 0 -1985 -5129"/>
                <a:gd name="T135" fmla="*/ -1985 h 3585"/>
                <a:gd name="T136" fmla="+- 0 8406 4173"/>
                <a:gd name="T137" fmla="*/ T136 w 8260"/>
                <a:gd name="T138" fmla="+- 0 -1905 -5129"/>
                <a:gd name="T139" fmla="*/ -1905 h 3585"/>
                <a:gd name="T140" fmla="+- 0 8286 4173"/>
                <a:gd name="T141" fmla="*/ T140 w 8260"/>
                <a:gd name="T142" fmla="+- 0 -1905 -5129"/>
                <a:gd name="T143" fmla="*/ -1905 h 3585"/>
                <a:gd name="T144" fmla="+- 0 8406 4173"/>
                <a:gd name="T145" fmla="*/ T144 w 8260"/>
                <a:gd name="T146" fmla="+- 0 -1665 -5129"/>
                <a:gd name="T147" fmla="*/ -1665 h 3585"/>
                <a:gd name="T148" fmla="+- 0 8466 4173"/>
                <a:gd name="T149" fmla="*/ T148 w 8260"/>
                <a:gd name="T150" fmla="+- 0 -1545 -5129"/>
                <a:gd name="T151" fmla="*/ -1545 h 3585"/>
                <a:gd name="T152" fmla="+- 0 8526 4173"/>
                <a:gd name="T153" fmla="*/ T152 w 8260"/>
                <a:gd name="T154" fmla="+- 0 -1665 -5129"/>
                <a:gd name="T155" fmla="*/ -1665 h 3585"/>
                <a:gd name="T156" fmla="+- 0 8646 4173"/>
                <a:gd name="T157" fmla="*/ T156 w 8260"/>
                <a:gd name="T158" fmla="+- 0 -1905 -5129"/>
                <a:gd name="T159" fmla="*/ -1905 h 3585"/>
                <a:gd name="T160" fmla="+- 0 12433 4173"/>
                <a:gd name="T161" fmla="*/ T160 w 8260"/>
                <a:gd name="T162" fmla="+- 0 -3479 -5129"/>
                <a:gd name="T163" fmla="*/ -3479 h 3585"/>
                <a:gd name="T164" fmla="+- 0 12313 4173"/>
                <a:gd name="T165" fmla="*/ T164 w 8260"/>
                <a:gd name="T166" fmla="+- 0 -3479 -5129"/>
                <a:gd name="T167" fmla="*/ -3479 h 3585"/>
                <a:gd name="T168" fmla="+- 0 12313 4173"/>
                <a:gd name="T169" fmla="*/ T168 w 8260"/>
                <a:gd name="T170" fmla="+- 0 -3560 -5129"/>
                <a:gd name="T171" fmla="*/ -3560 h 3585"/>
                <a:gd name="T172" fmla="+- 0 12193 4173"/>
                <a:gd name="T173" fmla="*/ T172 w 8260"/>
                <a:gd name="T174" fmla="+- 0 -3560 -5129"/>
                <a:gd name="T175" fmla="*/ -3560 h 3585"/>
                <a:gd name="T176" fmla="+- 0 12193 4173"/>
                <a:gd name="T177" fmla="*/ T176 w 8260"/>
                <a:gd name="T178" fmla="+- 0 -3479 -5129"/>
                <a:gd name="T179" fmla="*/ -3479 h 3585"/>
                <a:gd name="T180" fmla="+- 0 12073 4173"/>
                <a:gd name="T181" fmla="*/ T180 w 8260"/>
                <a:gd name="T182" fmla="+- 0 -3479 -5129"/>
                <a:gd name="T183" fmla="*/ -3479 h 3585"/>
                <a:gd name="T184" fmla="+- 0 12193 4173"/>
                <a:gd name="T185" fmla="*/ T184 w 8260"/>
                <a:gd name="T186" fmla="+- 0 -3239 -5129"/>
                <a:gd name="T187" fmla="*/ -3239 h 3585"/>
                <a:gd name="T188" fmla="+- 0 12253 4173"/>
                <a:gd name="T189" fmla="*/ T188 w 8260"/>
                <a:gd name="T190" fmla="+- 0 -3119 -5129"/>
                <a:gd name="T191" fmla="*/ -3119 h 3585"/>
                <a:gd name="T192" fmla="+- 0 12313 4173"/>
                <a:gd name="T193" fmla="*/ T192 w 8260"/>
                <a:gd name="T194" fmla="+- 0 -3239 -5129"/>
                <a:gd name="T195" fmla="*/ -3239 h 3585"/>
                <a:gd name="T196" fmla="+- 0 12433 4173"/>
                <a:gd name="T197" fmla="*/ T196 w 8260"/>
                <a:gd name="T198" fmla="+- 0 -3479 -5129"/>
                <a:gd name="T199" fmla="*/ -3479 h 358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8260" h="3585">
                  <a:moveTo>
                    <a:pt x="360" y="1652"/>
                  </a:moveTo>
                  <a:lnTo>
                    <a:pt x="240" y="1652"/>
                  </a:lnTo>
                  <a:lnTo>
                    <a:pt x="240" y="1572"/>
                  </a:lnTo>
                  <a:lnTo>
                    <a:pt x="120" y="1572"/>
                  </a:lnTo>
                  <a:lnTo>
                    <a:pt x="120" y="1652"/>
                  </a:lnTo>
                  <a:lnTo>
                    <a:pt x="0" y="1652"/>
                  </a:lnTo>
                  <a:lnTo>
                    <a:pt x="120" y="1892"/>
                  </a:lnTo>
                  <a:lnTo>
                    <a:pt x="180" y="2012"/>
                  </a:lnTo>
                  <a:lnTo>
                    <a:pt x="240" y="1892"/>
                  </a:lnTo>
                  <a:lnTo>
                    <a:pt x="360" y="1652"/>
                  </a:lnTo>
                  <a:moveTo>
                    <a:pt x="4418" y="79"/>
                  </a:moveTo>
                  <a:lnTo>
                    <a:pt x="4298" y="79"/>
                  </a:lnTo>
                  <a:lnTo>
                    <a:pt x="4298" y="0"/>
                  </a:lnTo>
                  <a:lnTo>
                    <a:pt x="4178" y="0"/>
                  </a:lnTo>
                  <a:lnTo>
                    <a:pt x="4178" y="79"/>
                  </a:lnTo>
                  <a:lnTo>
                    <a:pt x="4058" y="79"/>
                  </a:lnTo>
                  <a:lnTo>
                    <a:pt x="4178" y="319"/>
                  </a:lnTo>
                  <a:lnTo>
                    <a:pt x="4238" y="439"/>
                  </a:lnTo>
                  <a:lnTo>
                    <a:pt x="4298" y="319"/>
                  </a:lnTo>
                  <a:lnTo>
                    <a:pt x="4418" y="79"/>
                  </a:lnTo>
                  <a:moveTo>
                    <a:pt x="4448" y="1652"/>
                  </a:moveTo>
                  <a:lnTo>
                    <a:pt x="4328" y="1652"/>
                  </a:lnTo>
                  <a:lnTo>
                    <a:pt x="4328" y="1572"/>
                  </a:lnTo>
                  <a:lnTo>
                    <a:pt x="4208" y="1572"/>
                  </a:lnTo>
                  <a:lnTo>
                    <a:pt x="4208" y="1652"/>
                  </a:lnTo>
                  <a:lnTo>
                    <a:pt x="4088" y="1652"/>
                  </a:lnTo>
                  <a:lnTo>
                    <a:pt x="4208" y="1892"/>
                  </a:lnTo>
                  <a:lnTo>
                    <a:pt x="4268" y="2012"/>
                  </a:lnTo>
                  <a:lnTo>
                    <a:pt x="4328" y="1892"/>
                  </a:lnTo>
                  <a:lnTo>
                    <a:pt x="4448" y="1652"/>
                  </a:lnTo>
                  <a:moveTo>
                    <a:pt x="4473" y="3224"/>
                  </a:moveTo>
                  <a:lnTo>
                    <a:pt x="4353" y="3224"/>
                  </a:lnTo>
                  <a:lnTo>
                    <a:pt x="4353" y="3144"/>
                  </a:lnTo>
                  <a:lnTo>
                    <a:pt x="4233" y="3144"/>
                  </a:lnTo>
                  <a:lnTo>
                    <a:pt x="4233" y="3224"/>
                  </a:lnTo>
                  <a:lnTo>
                    <a:pt x="4113" y="3224"/>
                  </a:lnTo>
                  <a:lnTo>
                    <a:pt x="4233" y="3464"/>
                  </a:lnTo>
                  <a:lnTo>
                    <a:pt x="4293" y="3584"/>
                  </a:lnTo>
                  <a:lnTo>
                    <a:pt x="4353" y="3464"/>
                  </a:lnTo>
                  <a:lnTo>
                    <a:pt x="4473" y="3224"/>
                  </a:lnTo>
                  <a:moveTo>
                    <a:pt x="8260" y="1650"/>
                  </a:moveTo>
                  <a:lnTo>
                    <a:pt x="8140" y="1650"/>
                  </a:lnTo>
                  <a:lnTo>
                    <a:pt x="8140" y="1569"/>
                  </a:lnTo>
                  <a:lnTo>
                    <a:pt x="8020" y="1569"/>
                  </a:lnTo>
                  <a:lnTo>
                    <a:pt x="8020" y="1650"/>
                  </a:lnTo>
                  <a:lnTo>
                    <a:pt x="7900" y="1650"/>
                  </a:lnTo>
                  <a:lnTo>
                    <a:pt x="8020" y="1890"/>
                  </a:lnTo>
                  <a:lnTo>
                    <a:pt x="8080" y="2010"/>
                  </a:lnTo>
                  <a:lnTo>
                    <a:pt x="8140" y="1890"/>
                  </a:lnTo>
                  <a:lnTo>
                    <a:pt x="8260" y="165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AutoShape 298"/>
            <p:cNvSpPr>
              <a:spLocks/>
            </p:cNvSpPr>
            <p:nvPr/>
          </p:nvSpPr>
          <p:spPr bwMode="auto">
            <a:xfrm>
              <a:off x="6271" y="97"/>
              <a:ext cx="4316" cy="926"/>
            </a:xfrm>
            <a:custGeom>
              <a:avLst/>
              <a:gdLst>
                <a:gd name="T0" fmla="+- 0 10586 6271"/>
                <a:gd name="T1" fmla="*/ T0 w 4316"/>
                <a:gd name="T2" fmla="+- 0 1023 98"/>
                <a:gd name="T3" fmla="*/ 1023 h 926"/>
                <a:gd name="T4" fmla="+- 0 10586 6271"/>
                <a:gd name="T5" fmla="*/ T4 w 4316"/>
                <a:gd name="T6" fmla="+- 0 98 98"/>
                <a:gd name="T7" fmla="*/ 98 h 926"/>
                <a:gd name="T8" fmla="+- 0 6271 6271"/>
                <a:gd name="T9" fmla="*/ T8 w 4316"/>
                <a:gd name="T10" fmla="+- 0 98 98"/>
                <a:gd name="T11" fmla="*/ 98 h 926"/>
                <a:gd name="T12" fmla="+- 0 6271 6271"/>
                <a:gd name="T13" fmla="*/ T12 w 4316"/>
                <a:gd name="T14" fmla="+- 0 1023 98"/>
                <a:gd name="T15" fmla="*/ 1023 h 926"/>
                <a:gd name="T16" fmla="+- 0 6301 6271"/>
                <a:gd name="T17" fmla="*/ T16 w 4316"/>
                <a:gd name="T18" fmla="+- 0 1023 98"/>
                <a:gd name="T19" fmla="*/ 1023 h 926"/>
                <a:gd name="T20" fmla="+- 0 6301 6271"/>
                <a:gd name="T21" fmla="*/ T20 w 4316"/>
                <a:gd name="T22" fmla="+- 0 158 98"/>
                <a:gd name="T23" fmla="*/ 158 h 926"/>
                <a:gd name="T24" fmla="+- 0 6331 6271"/>
                <a:gd name="T25" fmla="*/ T24 w 4316"/>
                <a:gd name="T26" fmla="+- 0 128 98"/>
                <a:gd name="T27" fmla="*/ 128 h 926"/>
                <a:gd name="T28" fmla="+- 0 6331 6271"/>
                <a:gd name="T29" fmla="*/ T28 w 4316"/>
                <a:gd name="T30" fmla="+- 0 158 98"/>
                <a:gd name="T31" fmla="*/ 158 h 926"/>
                <a:gd name="T32" fmla="+- 0 10526 6271"/>
                <a:gd name="T33" fmla="*/ T32 w 4316"/>
                <a:gd name="T34" fmla="+- 0 158 98"/>
                <a:gd name="T35" fmla="*/ 158 h 926"/>
                <a:gd name="T36" fmla="+- 0 10526 6271"/>
                <a:gd name="T37" fmla="*/ T36 w 4316"/>
                <a:gd name="T38" fmla="+- 0 128 98"/>
                <a:gd name="T39" fmla="*/ 128 h 926"/>
                <a:gd name="T40" fmla="+- 0 10556 6271"/>
                <a:gd name="T41" fmla="*/ T40 w 4316"/>
                <a:gd name="T42" fmla="+- 0 158 98"/>
                <a:gd name="T43" fmla="*/ 158 h 926"/>
                <a:gd name="T44" fmla="+- 0 10556 6271"/>
                <a:gd name="T45" fmla="*/ T44 w 4316"/>
                <a:gd name="T46" fmla="+- 0 1023 98"/>
                <a:gd name="T47" fmla="*/ 1023 h 926"/>
                <a:gd name="T48" fmla="+- 0 10586 6271"/>
                <a:gd name="T49" fmla="*/ T48 w 4316"/>
                <a:gd name="T50" fmla="+- 0 1023 98"/>
                <a:gd name="T51" fmla="*/ 1023 h 926"/>
                <a:gd name="T52" fmla="+- 0 6331 6271"/>
                <a:gd name="T53" fmla="*/ T52 w 4316"/>
                <a:gd name="T54" fmla="+- 0 158 98"/>
                <a:gd name="T55" fmla="*/ 158 h 926"/>
                <a:gd name="T56" fmla="+- 0 6331 6271"/>
                <a:gd name="T57" fmla="*/ T56 w 4316"/>
                <a:gd name="T58" fmla="+- 0 128 98"/>
                <a:gd name="T59" fmla="*/ 128 h 926"/>
                <a:gd name="T60" fmla="+- 0 6301 6271"/>
                <a:gd name="T61" fmla="*/ T60 w 4316"/>
                <a:gd name="T62" fmla="+- 0 158 98"/>
                <a:gd name="T63" fmla="*/ 158 h 926"/>
                <a:gd name="T64" fmla="+- 0 6331 6271"/>
                <a:gd name="T65" fmla="*/ T64 w 4316"/>
                <a:gd name="T66" fmla="+- 0 158 98"/>
                <a:gd name="T67" fmla="*/ 158 h 926"/>
                <a:gd name="T68" fmla="+- 0 6331 6271"/>
                <a:gd name="T69" fmla="*/ T68 w 4316"/>
                <a:gd name="T70" fmla="+- 0 963 98"/>
                <a:gd name="T71" fmla="*/ 963 h 926"/>
                <a:gd name="T72" fmla="+- 0 6331 6271"/>
                <a:gd name="T73" fmla="*/ T72 w 4316"/>
                <a:gd name="T74" fmla="+- 0 158 98"/>
                <a:gd name="T75" fmla="*/ 158 h 926"/>
                <a:gd name="T76" fmla="+- 0 6301 6271"/>
                <a:gd name="T77" fmla="*/ T76 w 4316"/>
                <a:gd name="T78" fmla="+- 0 158 98"/>
                <a:gd name="T79" fmla="*/ 158 h 926"/>
                <a:gd name="T80" fmla="+- 0 6301 6271"/>
                <a:gd name="T81" fmla="*/ T80 w 4316"/>
                <a:gd name="T82" fmla="+- 0 963 98"/>
                <a:gd name="T83" fmla="*/ 963 h 926"/>
                <a:gd name="T84" fmla="+- 0 6331 6271"/>
                <a:gd name="T85" fmla="*/ T84 w 4316"/>
                <a:gd name="T86" fmla="+- 0 963 98"/>
                <a:gd name="T87" fmla="*/ 963 h 926"/>
                <a:gd name="T88" fmla="+- 0 10556 6271"/>
                <a:gd name="T89" fmla="*/ T88 w 4316"/>
                <a:gd name="T90" fmla="+- 0 963 98"/>
                <a:gd name="T91" fmla="*/ 963 h 926"/>
                <a:gd name="T92" fmla="+- 0 6301 6271"/>
                <a:gd name="T93" fmla="*/ T92 w 4316"/>
                <a:gd name="T94" fmla="+- 0 963 98"/>
                <a:gd name="T95" fmla="*/ 963 h 926"/>
                <a:gd name="T96" fmla="+- 0 6331 6271"/>
                <a:gd name="T97" fmla="*/ T96 w 4316"/>
                <a:gd name="T98" fmla="+- 0 993 98"/>
                <a:gd name="T99" fmla="*/ 993 h 926"/>
                <a:gd name="T100" fmla="+- 0 6331 6271"/>
                <a:gd name="T101" fmla="*/ T100 w 4316"/>
                <a:gd name="T102" fmla="+- 0 1023 98"/>
                <a:gd name="T103" fmla="*/ 1023 h 926"/>
                <a:gd name="T104" fmla="+- 0 10526 6271"/>
                <a:gd name="T105" fmla="*/ T104 w 4316"/>
                <a:gd name="T106" fmla="+- 0 1023 98"/>
                <a:gd name="T107" fmla="*/ 1023 h 926"/>
                <a:gd name="T108" fmla="+- 0 10526 6271"/>
                <a:gd name="T109" fmla="*/ T108 w 4316"/>
                <a:gd name="T110" fmla="+- 0 993 98"/>
                <a:gd name="T111" fmla="*/ 993 h 926"/>
                <a:gd name="T112" fmla="+- 0 10556 6271"/>
                <a:gd name="T113" fmla="*/ T112 w 4316"/>
                <a:gd name="T114" fmla="+- 0 963 98"/>
                <a:gd name="T115" fmla="*/ 963 h 926"/>
                <a:gd name="T116" fmla="+- 0 6331 6271"/>
                <a:gd name="T117" fmla="*/ T116 w 4316"/>
                <a:gd name="T118" fmla="+- 0 1023 98"/>
                <a:gd name="T119" fmla="*/ 1023 h 926"/>
                <a:gd name="T120" fmla="+- 0 6331 6271"/>
                <a:gd name="T121" fmla="*/ T120 w 4316"/>
                <a:gd name="T122" fmla="+- 0 993 98"/>
                <a:gd name="T123" fmla="*/ 993 h 926"/>
                <a:gd name="T124" fmla="+- 0 6301 6271"/>
                <a:gd name="T125" fmla="*/ T124 w 4316"/>
                <a:gd name="T126" fmla="+- 0 963 98"/>
                <a:gd name="T127" fmla="*/ 963 h 926"/>
                <a:gd name="T128" fmla="+- 0 6301 6271"/>
                <a:gd name="T129" fmla="*/ T128 w 4316"/>
                <a:gd name="T130" fmla="+- 0 1023 98"/>
                <a:gd name="T131" fmla="*/ 1023 h 926"/>
                <a:gd name="T132" fmla="+- 0 6331 6271"/>
                <a:gd name="T133" fmla="*/ T132 w 4316"/>
                <a:gd name="T134" fmla="+- 0 1023 98"/>
                <a:gd name="T135" fmla="*/ 1023 h 926"/>
                <a:gd name="T136" fmla="+- 0 10556 6271"/>
                <a:gd name="T137" fmla="*/ T136 w 4316"/>
                <a:gd name="T138" fmla="+- 0 158 98"/>
                <a:gd name="T139" fmla="*/ 158 h 926"/>
                <a:gd name="T140" fmla="+- 0 10526 6271"/>
                <a:gd name="T141" fmla="*/ T140 w 4316"/>
                <a:gd name="T142" fmla="+- 0 128 98"/>
                <a:gd name="T143" fmla="*/ 128 h 926"/>
                <a:gd name="T144" fmla="+- 0 10526 6271"/>
                <a:gd name="T145" fmla="*/ T144 w 4316"/>
                <a:gd name="T146" fmla="+- 0 158 98"/>
                <a:gd name="T147" fmla="*/ 158 h 926"/>
                <a:gd name="T148" fmla="+- 0 10556 6271"/>
                <a:gd name="T149" fmla="*/ T148 w 4316"/>
                <a:gd name="T150" fmla="+- 0 158 98"/>
                <a:gd name="T151" fmla="*/ 158 h 926"/>
                <a:gd name="T152" fmla="+- 0 10556 6271"/>
                <a:gd name="T153" fmla="*/ T152 w 4316"/>
                <a:gd name="T154" fmla="+- 0 963 98"/>
                <a:gd name="T155" fmla="*/ 963 h 926"/>
                <a:gd name="T156" fmla="+- 0 10556 6271"/>
                <a:gd name="T157" fmla="*/ T156 w 4316"/>
                <a:gd name="T158" fmla="+- 0 158 98"/>
                <a:gd name="T159" fmla="*/ 158 h 926"/>
                <a:gd name="T160" fmla="+- 0 10526 6271"/>
                <a:gd name="T161" fmla="*/ T160 w 4316"/>
                <a:gd name="T162" fmla="+- 0 158 98"/>
                <a:gd name="T163" fmla="*/ 158 h 926"/>
                <a:gd name="T164" fmla="+- 0 10526 6271"/>
                <a:gd name="T165" fmla="*/ T164 w 4316"/>
                <a:gd name="T166" fmla="+- 0 963 98"/>
                <a:gd name="T167" fmla="*/ 963 h 926"/>
                <a:gd name="T168" fmla="+- 0 10556 6271"/>
                <a:gd name="T169" fmla="*/ T168 w 4316"/>
                <a:gd name="T170" fmla="+- 0 963 98"/>
                <a:gd name="T171" fmla="*/ 963 h 926"/>
                <a:gd name="T172" fmla="+- 0 10556 6271"/>
                <a:gd name="T173" fmla="*/ T172 w 4316"/>
                <a:gd name="T174" fmla="+- 0 1023 98"/>
                <a:gd name="T175" fmla="*/ 1023 h 926"/>
                <a:gd name="T176" fmla="+- 0 10556 6271"/>
                <a:gd name="T177" fmla="*/ T176 w 4316"/>
                <a:gd name="T178" fmla="+- 0 963 98"/>
                <a:gd name="T179" fmla="*/ 963 h 926"/>
                <a:gd name="T180" fmla="+- 0 10526 6271"/>
                <a:gd name="T181" fmla="*/ T180 w 4316"/>
                <a:gd name="T182" fmla="+- 0 993 98"/>
                <a:gd name="T183" fmla="*/ 993 h 926"/>
                <a:gd name="T184" fmla="+- 0 10526 6271"/>
                <a:gd name="T185" fmla="*/ T184 w 4316"/>
                <a:gd name="T186" fmla="+- 0 1023 98"/>
                <a:gd name="T187" fmla="*/ 1023 h 926"/>
                <a:gd name="T188" fmla="+- 0 10556 6271"/>
                <a:gd name="T189" fmla="*/ T188 w 4316"/>
                <a:gd name="T190" fmla="+- 0 1023 98"/>
                <a:gd name="T191" fmla="*/ 1023 h 92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</a:cxnLst>
              <a:rect l="0" t="0" r="r" b="b"/>
              <a:pathLst>
                <a:path w="4316" h="926">
                  <a:moveTo>
                    <a:pt x="4315" y="925"/>
                  </a:moveTo>
                  <a:lnTo>
                    <a:pt x="4315" y="0"/>
                  </a:lnTo>
                  <a:lnTo>
                    <a:pt x="0" y="0"/>
                  </a:lnTo>
                  <a:lnTo>
                    <a:pt x="0" y="925"/>
                  </a:lnTo>
                  <a:lnTo>
                    <a:pt x="30" y="925"/>
                  </a:lnTo>
                  <a:lnTo>
                    <a:pt x="30" y="60"/>
                  </a:lnTo>
                  <a:lnTo>
                    <a:pt x="60" y="30"/>
                  </a:lnTo>
                  <a:lnTo>
                    <a:pt x="60" y="60"/>
                  </a:lnTo>
                  <a:lnTo>
                    <a:pt x="4255" y="60"/>
                  </a:lnTo>
                  <a:lnTo>
                    <a:pt x="4255" y="30"/>
                  </a:lnTo>
                  <a:lnTo>
                    <a:pt x="4285" y="60"/>
                  </a:lnTo>
                  <a:lnTo>
                    <a:pt x="4285" y="925"/>
                  </a:lnTo>
                  <a:lnTo>
                    <a:pt x="4315" y="925"/>
                  </a:lnTo>
                  <a:close/>
                  <a:moveTo>
                    <a:pt x="60" y="6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60" y="60"/>
                  </a:lnTo>
                  <a:close/>
                  <a:moveTo>
                    <a:pt x="60" y="865"/>
                  </a:moveTo>
                  <a:lnTo>
                    <a:pt x="60" y="60"/>
                  </a:lnTo>
                  <a:lnTo>
                    <a:pt x="30" y="60"/>
                  </a:lnTo>
                  <a:lnTo>
                    <a:pt x="30" y="865"/>
                  </a:lnTo>
                  <a:lnTo>
                    <a:pt x="60" y="865"/>
                  </a:lnTo>
                  <a:close/>
                  <a:moveTo>
                    <a:pt x="4285" y="865"/>
                  </a:moveTo>
                  <a:lnTo>
                    <a:pt x="30" y="865"/>
                  </a:lnTo>
                  <a:lnTo>
                    <a:pt x="60" y="895"/>
                  </a:lnTo>
                  <a:lnTo>
                    <a:pt x="60" y="925"/>
                  </a:lnTo>
                  <a:lnTo>
                    <a:pt x="4255" y="925"/>
                  </a:lnTo>
                  <a:lnTo>
                    <a:pt x="4255" y="895"/>
                  </a:lnTo>
                  <a:lnTo>
                    <a:pt x="4285" y="865"/>
                  </a:lnTo>
                  <a:close/>
                  <a:moveTo>
                    <a:pt x="60" y="925"/>
                  </a:moveTo>
                  <a:lnTo>
                    <a:pt x="60" y="895"/>
                  </a:lnTo>
                  <a:lnTo>
                    <a:pt x="30" y="865"/>
                  </a:lnTo>
                  <a:lnTo>
                    <a:pt x="30" y="925"/>
                  </a:lnTo>
                  <a:lnTo>
                    <a:pt x="60" y="925"/>
                  </a:lnTo>
                  <a:close/>
                  <a:moveTo>
                    <a:pt x="4285" y="60"/>
                  </a:moveTo>
                  <a:lnTo>
                    <a:pt x="4255" y="30"/>
                  </a:lnTo>
                  <a:lnTo>
                    <a:pt x="4255" y="60"/>
                  </a:lnTo>
                  <a:lnTo>
                    <a:pt x="4285" y="60"/>
                  </a:lnTo>
                  <a:close/>
                  <a:moveTo>
                    <a:pt x="4285" y="865"/>
                  </a:moveTo>
                  <a:lnTo>
                    <a:pt x="4285" y="60"/>
                  </a:lnTo>
                  <a:lnTo>
                    <a:pt x="4255" y="60"/>
                  </a:lnTo>
                  <a:lnTo>
                    <a:pt x="4255" y="865"/>
                  </a:lnTo>
                  <a:lnTo>
                    <a:pt x="4285" y="865"/>
                  </a:lnTo>
                  <a:close/>
                  <a:moveTo>
                    <a:pt x="4285" y="925"/>
                  </a:moveTo>
                  <a:lnTo>
                    <a:pt x="4285" y="865"/>
                  </a:lnTo>
                  <a:lnTo>
                    <a:pt x="4255" y="895"/>
                  </a:lnTo>
                  <a:lnTo>
                    <a:pt x="4255" y="925"/>
                  </a:lnTo>
                  <a:lnTo>
                    <a:pt x="4285" y="925"/>
                  </a:lnTo>
                  <a:close/>
                </a:path>
              </a:pathLst>
            </a:cu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23" name="AutoShape 297"/>
            <p:cNvSpPr>
              <a:spLocks/>
            </p:cNvSpPr>
            <p:nvPr/>
          </p:nvSpPr>
          <p:spPr bwMode="auto">
            <a:xfrm>
              <a:off x="8258" y="-406"/>
              <a:ext cx="360" cy="441"/>
            </a:xfrm>
            <a:custGeom>
              <a:avLst/>
              <a:gdLst>
                <a:gd name="T0" fmla="+- 0 8618 8258"/>
                <a:gd name="T1" fmla="*/ T0 w 360"/>
                <a:gd name="T2" fmla="+- 0 -325 -405"/>
                <a:gd name="T3" fmla="*/ -325 h 441"/>
                <a:gd name="T4" fmla="+- 0 8258 8258"/>
                <a:gd name="T5" fmla="*/ T4 w 360"/>
                <a:gd name="T6" fmla="+- 0 -325 -405"/>
                <a:gd name="T7" fmla="*/ -325 h 441"/>
                <a:gd name="T8" fmla="+- 0 8378 8258"/>
                <a:gd name="T9" fmla="*/ T8 w 360"/>
                <a:gd name="T10" fmla="+- 0 -85 -405"/>
                <a:gd name="T11" fmla="*/ -85 h 441"/>
                <a:gd name="T12" fmla="+- 0 8378 8258"/>
                <a:gd name="T13" fmla="*/ T12 w 360"/>
                <a:gd name="T14" fmla="+- 0 -265 -405"/>
                <a:gd name="T15" fmla="*/ -265 h 441"/>
                <a:gd name="T16" fmla="+- 0 8498 8258"/>
                <a:gd name="T17" fmla="*/ T16 w 360"/>
                <a:gd name="T18" fmla="+- 0 -265 -405"/>
                <a:gd name="T19" fmla="*/ -265 h 441"/>
                <a:gd name="T20" fmla="+- 0 8498 8258"/>
                <a:gd name="T21" fmla="*/ T20 w 360"/>
                <a:gd name="T22" fmla="+- 0 -85 -405"/>
                <a:gd name="T23" fmla="*/ -85 h 441"/>
                <a:gd name="T24" fmla="+- 0 8618 8258"/>
                <a:gd name="T25" fmla="*/ T24 w 360"/>
                <a:gd name="T26" fmla="+- 0 -325 -405"/>
                <a:gd name="T27" fmla="*/ -325 h 441"/>
                <a:gd name="T28" fmla="+- 0 8498 8258"/>
                <a:gd name="T29" fmla="*/ T28 w 360"/>
                <a:gd name="T30" fmla="+- 0 -325 -405"/>
                <a:gd name="T31" fmla="*/ -325 h 441"/>
                <a:gd name="T32" fmla="+- 0 8498 8258"/>
                <a:gd name="T33" fmla="*/ T32 w 360"/>
                <a:gd name="T34" fmla="+- 0 -405 -405"/>
                <a:gd name="T35" fmla="*/ -405 h 441"/>
                <a:gd name="T36" fmla="+- 0 8378 8258"/>
                <a:gd name="T37" fmla="*/ T36 w 360"/>
                <a:gd name="T38" fmla="+- 0 -405 -405"/>
                <a:gd name="T39" fmla="*/ -405 h 441"/>
                <a:gd name="T40" fmla="+- 0 8378 8258"/>
                <a:gd name="T41" fmla="*/ T40 w 360"/>
                <a:gd name="T42" fmla="+- 0 -325 -405"/>
                <a:gd name="T43" fmla="*/ -325 h 441"/>
                <a:gd name="T44" fmla="+- 0 8498 8258"/>
                <a:gd name="T45" fmla="*/ T44 w 360"/>
                <a:gd name="T46" fmla="+- 0 -325 -405"/>
                <a:gd name="T47" fmla="*/ -325 h 441"/>
                <a:gd name="T48" fmla="+- 0 8498 8258"/>
                <a:gd name="T49" fmla="*/ T48 w 360"/>
                <a:gd name="T50" fmla="+- 0 -85 -405"/>
                <a:gd name="T51" fmla="*/ -85 h 441"/>
                <a:gd name="T52" fmla="+- 0 8498 8258"/>
                <a:gd name="T53" fmla="*/ T52 w 360"/>
                <a:gd name="T54" fmla="+- 0 -265 -405"/>
                <a:gd name="T55" fmla="*/ -265 h 441"/>
                <a:gd name="T56" fmla="+- 0 8378 8258"/>
                <a:gd name="T57" fmla="*/ T56 w 360"/>
                <a:gd name="T58" fmla="+- 0 -265 -405"/>
                <a:gd name="T59" fmla="*/ -265 h 441"/>
                <a:gd name="T60" fmla="+- 0 8378 8258"/>
                <a:gd name="T61" fmla="*/ T60 w 360"/>
                <a:gd name="T62" fmla="+- 0 -85 -405"/>
                <a:gd name="T63" fmla="*/ -85 h 441"/>
                <a:gd name="T64" fmla="+- 0 8438 8258"/>
                <a:gd name="T65" fmla="*/ T64 w 360"/>
                <a:gd name="T66" fmla="+- 0 35 -405"/>
                <a:gd name="T67" fmla="*/ 35 h 441"/>
                <a:gd name="T68" fmla="+- 0 8498 8258"/>
                <a:gd name="T69" fmla="*/ T68 w 360"/>
                <a:gd name="T70" fmla="+- 0 -85 -405"/>
                <a:gd name="T71" fmla="*/ -85 h 4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</a:cxnLst>
              <a:rect l="0" t="0" r="r" b="b"/>
              <a:pathLst>
                <a:path w="360" h="441">
                  <a:moveTo>
                    <a:pt x="360" y="80"/>
                  </a:moveTo>
                  <a:lnTo>
                    <a:pt x="0" y="80"/>
                  </a:lnTo>
                  <a:lnTo>
                    <a:pt x="120" y="320"/>
                  </a:lnTo>
                  <a:lnTo>
                    <a:pt x="120" y="140"/>
                  </a:lnTo>
                  <a:lnTo>
                    <a:pt x="240" y="140"/>
                  </a:lnTo>
                  <a:lnTo>
                    <a:pt x="240" y="320"/>
                  </a:lnTo>
                  <a:lnTo>
                    <a:pt x="360" y="80"/>
                  </a:lnTo>
                  <a:close/>
                  <a:moveTo>
                    <a:pt x="240" y="80"/>
                  </a:moveTo>
                  <a:lnTo>
                    <a:pt x="240" y="0"/>
                  </a:lnTo>
                  <a:lnTo>
                    <a:pt x="120" y="0"/>
                  </a:lnTo>
                  <a:lnTo>
                    <a:pt x="120" y="80"/>
                  </a:lnTo>
                  <a:lnTo>
                    <a:pt x="240" y="80"/>
                  </a:lnTo>
                  <a:close/>
                  <a:moveTo>
                    <a:pt x="240" y="320"/>
                  </a:moveTo>
                  <a:lnTo>
                    <a:pt x="240" y="140"/>
                  </a:lnTo>
                  <a:lnTo>
                    <a:pt x="120" y="140"/>
                  </a:lnTo>
                  <a:lnTo>
                    <a:pt x="120" y="320"/>
                  </a:lnTo>
                  <a:lnTo>
                    <a:pt x="180" y="440"/>
                  </a:lnTo>
                  <a:lnTo>
                    <a:pt x="240" y="3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</p:grpSp>
      <p:sp>
        <p:nvSpPr>
          <p:cNvPr id="24" name="Text Box 319"/>
          <p:cNvSpPr txBox="1">
            <a:spLocks noChangeArrowheads="1"/>
          </p:cNvSpPr>
          <p:nvPr/>
        </p:nvSpPr>
        <p:spPr bwMode="auto">
          <a:xfrm>
            <a:off x="2380209" y="1869911"/>
            <a:ext cx="7121867" cy="9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marL="368935" marR="368300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Производственная травма или заболевание;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  <a:p>
            <a:pPr marL="368935" marR="368300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случай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оказания первой помощи или происшествие без последствий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80208" y="3028909"/>
            <a:ext cx="7059147" cy="68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825" indent="-140335" algn="ctr">
              <a:lnSpc>
                <a:spcPct val="97000"/>
              </a:lnSpc>
              <a:spcBef>
                <a:spcPts val="365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Процедуры и политики, направленные на устранение риска (‐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ов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) в Вашем отделе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43116" y="3945738"/>
            <a:ext cx="3269416" cy="740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0395" indent="-281305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Индивидуальное </a:t>
            </a:r>
          </a:p>
          <a:p>
            <a:pPr marL="620395" indent="-281305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понимание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73566" y="3984944"/>
            <a:ext cx="3269416" cy="740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0395" indent="-281305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Индивидуальное </a:t>
            </a:r>
          </a:p>
          <a:p>
            <a:pPr marL="620395" indent="-281305" algn="ctr">
              <a:lnSpc>
                <a:spcPct val="97000"/>
              </a:lnSpc>
              <a:spcBef>
                <a:spcPts val="37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понимание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92210" y="3999786"/>
            <a:ext cx="3268533" cy="740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4680" indent="-275590" algn="ctr">
              <a:lnSpc>
                <a:spcPct val="97000"/>
              </a:lnSpc>
              <a:spcBef>
                <a:spcPts val="365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Индивидуальное </a:t>
            </a:r>
          </a:p>
          <a:p>
            <a:pPr marL="614680" indent="-275590" algn="ctr">
              <a:lnSpc>
                <a:spcPct val="97000"/>
              </a:lnSpc>
              <a:spcBef>
                <a:spcPts val="365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толкование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14082" y="4950028"/>
            <a:ext cx="8986484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4665" marR="494665" algn="ctr">
              <a:lnSpc>
                <a:spcPts val="2180"/>
              </a:lnSpc>
              <a:spcBef>
                <a:spcPts val="330"/>
              </a:spcBef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Вот, как мы работаем —в нашу смену ‐ в нашем отделе, на моем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оборудовании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Arial" panose="020B0604020202020204" pitchFamily="34" charset="0"/>
              </a:rPr>
              <a:t>и т.д.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03251" y="5966565"/>
            <a:ext cx="29357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89280" marR="555625" algn="ctr">
              <a:spcBef>
                <a:spcPts val="505"/>
              </a:spcBef>
            </a:pPr>
            <a:r>
              <a:rPr lang="ru-RU" sz="2000" b="1" dirty="0" smtClean="0">
                <a:solidFill>
                  <a:srgbClr val="80008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КУЛЬТУРА </a:t>
            </a:r>
            <a:endParaRPr lang="ru-RU" sz="20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2" name="Title 5"/>
          <p:cNvSpPr>
            <a:spLocks noGrp="1"/>
          </p:cNvSpPr>
          <p:nvPr>
            <p:ph type="title"/>
          </p:nvPr>
        </p:nvSpPr>
        <p:spPr>
          <a:xfrm>
            <a:off x="1826342" y="56305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Каковы причины происшествий?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2" name="Vision Zero. Результат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978" y="1277654"/>
            <a:ext cx="11812044" cy="50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4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8767" y="1501077"/>
            <a:ext cx="117744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Присоединиться к сообществу «</a:t>
            </a:r>
            <a:r>
              <a:rPr lang="ru-RU" sz="36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Vision</a:t>
            </a:r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Zero</a:t>
            </a:r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» и получить доступ к эксклюзивному загружаемому контенту вы можете по ссылке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</a:p>
          <a:p>
            <a:pPr algn="ctr"/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>
                <a:solidFill>
                  <a:srgbClr val="FFFF00"/>
                </a:solidFill>
                <a:hlinkClick r:id="rId4"/>
              </a:rPr>
              <a:t>http://visionzero.global/ru/prisoedinaites-k-nam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26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6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987"/>
            <a:ext cx="12192000" cy="691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315"/>
            <a:ext cx="3682652" cy="61576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653" y="3800474"/>
            <a:ext cx="8509348" cy="3057526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 rot="11741044" flipH="1">
            <a:off x="8564079" y="5382545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3110496" flipH="1">
            <a:off x="2463778" y="975505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1996364" flipH="1">
            <a:off x="4705187" y="5388142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652" y="719835"/>
            <a:ext cx="8553188" cy="3100159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 rot="6414000" flipH="1">
            <a:off x="8564079" y="1942594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3809591" flipH="1">
            <a:off x="4469065" y="2133071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50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987"/>
            <a:ext cx="12192000" cy="691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00315"/>
            <a:ext cx="4700588" cy="6166672"/>
          </a:xfrm>
          <a:prstGeom prst="rect">
            <a:avLst/>
          </a:prstGeom>
        </p:spPr>
      </p:pic>
      <p:sp>
        <p:nvSpPr>
          <p:cNvPr id="10" name="Стрелка вниз 9"/>
          <p:cNvSpPr/>
          <p:nvPr/>
        </p:nvSpPr>
        <p:spPr>
          <a:xfrm rot="11996364" flipH="1">
            <a:off x="476805" y="4574591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485289" flipH="1">
            <a:off x="2976814" y="748700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89" y="720471"/>
            <a:ext cx="4143374" cy="6146515"/>
          </a:xfrm>
          <a:prstGeom prst="rect">
            <a:avLst/>
          </a:prstGeom>
        </p:spPr>
      </p:pic>
      <p:sp>
        <p:nvSpPr>
          <p:cNvPr id="12" name="Стрелка вниз 11"/>
          <p:cNvSpPr/>
          <p:nvPr/>
        </p:nvSpPr>
        <p:spPr>
          <a:xfrm rot="11741044" flipH="1">
            <a:off x="5665277" y="5276439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103" y="600302"/>
            <a:ext cx="4638897" cy="6157685"/>
          </a:xfrm>
          <a:prstGeom prst="rect">
            <a:avLst/>
          </a:prstGeom>
        </p:spPr>
      </p:pic>
      <p:sp>
        <p:nvSpPr>
          <p:cNvPr id="15" name="Стрелка вниз 14"/>
          <p:cNvSpPr/>
          <p:nvPr/>
        </p:nvSpPr>
        <p:spPr>
          <a:xfrm rot="1492921" flipH="1">
            <a:off x="10232228" y="1098817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904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9"/>
            <a:ext cx="9036050" cy="48249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43000"/>
            <a:ext cx="6075123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122" y="1143000"/>
            <a:ext cx="6116878" cy="5715000"/>
          </a:xfrm>
          <a:prstGeom prst="rect">
            <a:avLst/>
          </a:prstGeom>
        </p:spPr>
      </p:pic>
      <p:sp>
        <p:nvSpPr>
          <p:cNvPr id="9" name="Кольцо 8"/>
          <p:cNvSpPr/>
          <p:nvPr/>
        </p:nvSpPr>
        <p:spPr>
          <a:xfrm rot="4416092">
            <a:off x="8948986" y="3544346"/>
            <a:ext cx="3418226" cy="1752513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6095140" y="2163352"/>
            <a:ext cx="3418226" cy="1752513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4416092">
            <a:off x="-278831" y="2270400"/>
            <a:ext cx="4010357" cy="1759386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704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9"/>
            <a:ext cx="9036050" cy="48249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770"/>
            <a:ext cx="4246323" cy="60062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803" y="851769"/>
            <a:ext cx="3624197" cy="6006230"/>
          </a:xfrm>
          <a:prstGeom prst="rect">
            <a:avLst/>
          </a:prstGeom>
        </p:spPr>
      </p:pic>
      <p:sp>
        <p:nvSpPr>
          <p:cNvPr id="8" name="Кольцо 7"/>
          <p:cNvSpPr/>
          <p:nvPr/>
        </p:nvSpPr>
        <p:spPr>
          <a:xfrm rot="20213231">
            <a:off x="474359" y="2331982"/>
            <a:ext cx="2330082" cy="4614016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ольцо 8"/>
          <p:cNvSpPr/>
          <p:nvPr/>
        </p:nvSpPr>
        <p:spPr>
          <a:xfrm rot="20213231">
            <a:off x="8982655" y="2651202"/>
            <a:ext cx="2330082" cy="2590114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22" y="851768"/>
            <a:ext cx="4421427" cy="6006231"/>
          </a:xfrm>
          <a:prstGeom prst="rect">
            <a:avLst/>
          </a:prstGeom>
        </p:spPr>
      </p:pic>
      <p:sp>
        <p:nvSpPr>
          <p:cNvPr id="10" name="Кольцо 9"/>
          <p:cNvSpPr/>
          <p:nvPr/>
        </p:nvSpPr>
        <p:spPr>
          <a:xfrm rot="20213231">
            <a:off x="4959563" y="3407208"/>
            <a:ext cx="2531152" cy="2796513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92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9"/>
            <a:ext cx="9036050" cy="48249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825" y="851771"/>
            <a:ext cx="3451139" cy="6006229"/>
          </a:xfrm>
          <a:prstGeom prst="rect">
            <a:avLst/>
          </a:prstGeom>
        </p:spPr>
      </p:pic>
      <p:sp>
        <p:nvSpPr>
          <p:cNvPr id="11" name="Кольцо 10"/>
          <p:cNvSpPr/>
          <p:nvPr/>
        </p:nvSpPr>
        <p:spPr>
          <a:xfrm rot="1566130">
            <a:off x="3809105" y="1868518"/>
            <a:ext cx="2330082" cy="4614016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94" y="851770"/>
            <a:ext cx="3073619" cy="6006229"/>
          </a:xfrm>
          <a:prstGeom prst="rect">
            <a:avLst/>
          </a:prstGeom>
        </p:spPr>
      </p:pic>
      <p:sp>
        <p:nvSpPr>
          <p:cNvPr id="12" name="Кольцо 11"/>
          <p:cNvSpPr/>
          <p:nvPr/>
        </p:nvSpPr>
        <p:spPr>
          <a:xfrm rot="1745239">
            <a:off x="661037" y="4005145"/>
            <a:ext cx="1752860" cy="2590114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964" y="851764"/>
            <a:ext cx="5697036" cy="6006232"/>
          </a:xfrm>
          <a:prstGeom prst="rect">
            <a:avLst/>
          </a:prstGeom>
        </p:spPr>
      </p:pic>
      <p:sp>
        <p:nvSpPr>
          <p:cNvPr id="13" name="Кольцо 12"/>
          <p:cNvSpPr/>
          <p:nvPr/>
        </p:nvSpPr>
        <p:spPr>
          <a:xfrm rot="7102928">
            <a:off x="7640485" y="3219889"/>
            <a:ext cx="1752860" cy="1080301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 rot="20519684">
            <a:off x="9321485" y="2221336"/>
            <a:ext cx="2330082" cy="4614016"/>
          </a:xfrm>
          <a:prstGeom prst="donut">
            <a:avLst>
              <a:gd name="adj" fmla="val 320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4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277655" y="192764"/>
            <a:ext cx="9036050" cy="453118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16" y="1134453"/>
            <a:ext cx="3444658" cy="5723547"/>
          </a:xfrm>
          <a:prstGeom prst="rect">
            <a:avLst/>
          </a:prstGeom>
        </p:spPr>
      </p:pic>
      <p:sp>
        <p:nvSpPr>
          <p:cNvPr id="10" name="Кольцо 9"/>
          <p:cNvSpPr/>
          <p:nvPr/>
        </p:nvSpPr>
        <p:spPr>
          <a:xfrm rot="517311">
            <a:off x="416031" y="1546940"/>
            <a:ext cx="2761943" cy="4898572"/>
          </a:xfrm>
          <a:prstGeom prst="donut">
            <a:avLst>
              <a:gd name="adj" fmla="val 2828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810" y="1099000"/>
            <a:ext cx="4580165" cy="5759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975" y="1099000"/>
            <a:ext cx="4263025" cy="5759000"/>
          </a:xfrm>
          <a:prstGeom prst="rect">
            <a:avLst/>
          </a:prstGeom>
        </p:spPr>
      </p:pic>
      <p:sp>
        <p:nvSpPr>
          <p:cNvPr id="18" name="Кольцо 17"/>
          <p:cNvSpPr/>
          <p:nvPr/>
        </p:nvSpPr>
        <p:spPr>
          <a:xfrm>
            <a:off x="3490817" y="4212354"/>
            <a:ext cx="2024996" cy="1567543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ольцо 18"/>
          <p:cNvSpPr/>
          <p:nvPr/>
        </p:nvSpPr>
        <p:spPr>
          <a:xfrm rot="20445199">
            <a:off x="5379566" y="1392142"/>
            <a:ext cx="1876386" cy="4434270"/>
          </a:xfrm>
          <a:prstGeom prst="donut">
            <a:avLst>
              <a:gd name="adj" fmla="val 4849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8208747" y="3996226"/>
            <a:ext cx="2463428" cy="1668542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20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5400" y="-80202"/>
            <a:ext cx="58674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262" y="-9939"/>
            <a:ext cx="11781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Обозначить все перепады высот и дверные проемы, опасные выступы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726"/>
            <a:ext cx="5257800" cy="31058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51726"/>
            <a:ext cx="6934200" cy="31058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3557589"/>
            <a:ext cx="6934200" cy="3290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7587"/>
            <a:ext cx="5257800" cy="33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2000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altLang="ru-RU" sz="40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alt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</a:t>
            </a:r>
            <a:r>
              <a:rPr lang="ru-RU" altLang="ru-RU" sz="4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Жизнь священна, и у каждого человека есть право вернуться домой живым после работы. </a:t>
            </a:r>
          </a:p>
          <a:p>
            <a:pPr>
              <a:defRPr/>
            </a:pPr>
            <a:r>
              <a:rPr lang="ru-RU" altLang="ru-RU" sz="4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От того, каким будет будущее сферы охраны труда, без сомнения, зависит жизнь как нынешнего, так и следующего поколений</a:t>
            </a:r>
            <a:r>
              <a:rPr lang="ru-RU" alt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».</a:t>
            </a:r>
          </a:p>
          <a:p>
            <a:pPr>
              <a:defRPr/>
            </a:pPr>
            <a:endParaRPr lang="ru-RU" altLang="ru-RU" sz="4000" b="1" dirty="0">
              <a:solidFill>
                <a:schemeClr val="tx1"/>
              </a:solidFill>
            </a:endParaRPr>
          </a:p>
          <a:p>
            <a:pPr algn="r">
              <a:defRPr/>
            </a:pPr>
            <a:r>
              <a:rPr lang="ru-RU" altLang="ru-RU" sz="2400" b="1" dirty="0">
                <a:solidFill>
                  <a:schemeClr val="tx1"/>
                </a:solidFill>
              </a:rPr>
              <a:t>генеральный секретарь МАСО </a:t>
            </a:r>
            <a:r>
              <a:rPr lang="ru-RU" altLang="ru-RU" sz="2400" b="1" dirty="0" err="1">
                <a:solidFill>
                  <a:schemeClr val="tx1"/>
                </a:solidFill>
              </a:rPr>
              <a:t>Ханс</a:t>
            </a:r>
            <a:r>
              <a:rPr lang="ru-RU" altLang="ru-RU" sz="2400" b="1" dirty="0">
                <a:solidFill>
                  <a:schemeClr val="tx1"/>
                </a:solidFill>
              </a:rPr>
              <a:t>-Хорст </a:t>
            </a:r>
            <a:r>
              <a:rPr lang="ru-RU" altLang="ru-RU" sz="2400" b="1" dirty="0" err="1">
                <a:solidFill>
                  <a:schemeClr val="tx1"/>
                </a:solidFill>
              </a:rPr>
              <a:t>Конколевски</a:t>
            </a:r>
            <a:endParaRPr lang="ru-RU" altLang="ru-RU" sz="2400" b="1" dirty="0">
              <a:solidFill>
                <a:schemeClr val="tx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1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05400" y="-80202"/>
            <a:ext cx="58674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262" y="-9939"/>
            <a:ext cx="11781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Обозначить все перепады высот и дверные проемы, опасные выступы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1726"/>
            <a:ext cx="4384110" cy="64062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97" y="451726"/>
            <a:ext cx="4300602" cy="64062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111" y="451725"/>
            <a:ext cx="3507286" cy="639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453"/>
            <a:ext cx="5602921" cy="57235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20" y="1134453"/>
            <a:ext cx="6589079" cy="57235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213" y="525898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Выписка из инструкции по ОТ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3778299" flipH="1">
            <a:off x="1164785" y="3915535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29163" y="494134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Инструкции по ОТ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6267898" flipH="1">
            <a:off x="5402035" y="3858014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3234589" flipH="1">
            <a:off x="10401299" y="4890779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96427" y="3747777"/>
            <a:ext cx="2695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Перечень тех, кто имеет право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работать на данном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оборудовании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1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453"/>
            <a:ext cx="3947886" cy="57235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1134453"/>
            <a:ext cx="4310742" cy="57235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42" y="1134451"/>
            <a:ext cx="4325257" cy="57235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43375" y="506992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Уголок по охране труда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190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84358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8" y="1"/>
            <a:ext cx="6348412" cy="3428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8" y="3429000"/>
            <a:ext cx="634841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7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69"/>
    </mc:Choice>
    <mc:Fallback xmlns="">
      <p:transition spd="slow" advTm="19969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5942740" cy="5562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740" y="1295399"/>
            <a:ext cx="6249260" cy="5562601"/>
          </a:xfrm>
          <a:prstGeom prst="rect">
            <a:avLst/>
          </a:prstGeom>
        </p:spPr>
      </p:pic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087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453"/>
            <a:ext cx="5602514" cy="57235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376" y="1134454"/>
            <a:ext cx="7920624" cy="57235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9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5879530" cy="5562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530" y="1292088"/>
            <a:ext cx="6312470" cy="5565913"/>
          </a:xfrm>
          <a:prstGeom prst="rect">
            <a:avLst/>
          </a:prstGeom>
        </p:spPr>
      </p:pic>
      <p:sp>
        <p:nvSpPr>
          <p:cNvPr id="5" name="Title 1"/>
          <p:cNvSpPr txBox="1">
            <a:spLocks noGrp="1"/>
          </p:cNvSpPr>
          <p:nvPr>
            <p:ph type="ctrTitle"/>
          </p:nvPr>
        </p:nvSpPr>
        <p:spPr>
          <a:xfrm>
            <a:off x="1488831" y="316524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55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81354" y="299462"/>
            <a:ext cx="12473354" cy="764727"/>
          </a:xfrm>
        </p:spPr>
        <p:txBody>
          <a:bodyPr>
            <a:normAutofit fontScale="90000"/>
          </a:bodyPr>
          <a:lstStyle/>
          <a:p>
            <a:pPr marL="182880" algn="ctr"/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99358"/>
            <a:ext cx="3439887" cy="5758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886" y="1099358"/>
            <a:ext cx="4249379" cy="5758642"/>
          </a:xfrm>
          <a:prstGeom prst="rect">
            <a:avLst/>
          </a:prstGeom>
        </p:spPr>
      </p:pic>
      <p:sp>
        <p:nvSpPr>
          <p:cNvPr id="5" name="Кольцо 4"/>
          <p:cNvSpPr/>
          <p:nvPr/>
        </p:nvSpPr>
        <p:spPr>
          <a:xfrm rot="316725">
            <a:off x="1490183" y="5289327"/>
            <a:ext cx="1508470" cy="1270766"/>
          </a:xfrm>
          <a:prstGeom prst="donut">
            <a:avLst>
              <a:gd name="adj" fmla="val 566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 rot="316725">
            <a:off x="3734602" y="4727925"/>
            <a:ext cx="1508470" cy="1270766"/>
          </a:xfrm>
          <a:prstGeom prst="donut">
            <a:avLst>
              <a:gd name="adj" fmla="val 566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ольцо 8"/>
          <p:cNvSpPr/>
          <p:nvPr/>
        </p:nvSpPr>
        <p:spPr>
          <a:xfrm rot="316725">
            <a:off x="5965880" y="4969625"/>
            <a:ext cx="1508470" cy="1270766"/>
          </a:xfrm>
          <a:prstGeom prst="donut">
            <a:avLst>
              <a:gd name="adj" fmla="val 566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65" y="1064189"/>
            <a:ext cx="4445221" cy="5793811"/>
          </a:xfrm>
          <a:prstGeom prst="rect">
            <a:avLst/>
          </a:prstGeom>
        </p:spPr>
      </p:pic>
      <p:sp>
        <p:nvSpPr>
          <p:cNvPr id="10" name="Кольцо 9"/>
          <p:cNvSpPr/>
          <p:nvPr/>
        </p:nvSpPr>
        <p:spPr>
          <a:xfrm rot="316725">
            <a:off x="7923586" y="3676515"/>
            <a:ext cx="2532466" cy="2536481"/>
          </a:xfrm>
          <a:prstGeom prst="donut">
            <a:avLst>
              <a:gd name="adj" fmla="val 319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780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-137786" y="0"/>
            <a:ext cx="12329786" cy="469966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66"/>
            <a:ext cx="3751544" cy="63880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545" y="3494762"/>
            <a:ext cx="4334470" cy="33632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807" y="469966"/>
            <a:ext cx="4315682" cy="3024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015" y="469966"/>
            <a:ext cx="4093459" cy="63880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958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34453"/>
            <a:ext cx="6154057" cy="57235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056" y="1134453"/>
            <a:ext cx="6037944" cy="5723547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rot="14645844" flipH="1">
            <a:off x="1767045" y="4380117"/>
            <a:ext cx="381540" cy="1285884"/>
          </a:xfrm>
          <a:prstGeom prst="downArrow">
            <a:avLst>
              <a:gd name="adj1" fmla="val 50000"/>
              <a:gd name="adj2" fmla="val 9414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6526264" flipH="1">
            <a:off x="4395753" y="4314101"/>
            <a:ext cx="379301" cy="1285884"/>
          </a:xfrm>
          <a:prstGeom prst="downArrow">
            <a:avLst>
              <a:gd name="adj1" fmla="val 50000"/>
              <a:gd name="adj2" fmla="val 9414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0800000" flipH="1">
            <a:off x="5384095" y="4957043"/>
            <a:ext cx="417785" cy="1285884"/>
          </a:xfrm>
          <a:prstGeom prst="downArrow">
            <a:avLst>
              <a:gd name="adj1" fmla="val 50000"/>
              <a:gd name="adj2" fmla="val 9414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251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2000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altLang="ru-RU" sz="40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altLang="ru-RU" sz="4000" b="1" dirty="0">
                <a:solidFill>
                  <a:schemeClr val="tx1"/>
                </a:solidFill>
              </a:rPr>
              <a:t>В основе нового подхода к обеспечению безопасности и гигиены труда - </a:t>
            </a:r>
            <a:r>
              <a:rPr lang="ru-RU" altLang="ru-RU" sz="4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осознанная деятельность всех участников </a:t>
            </a:r>
            <a:r>
              <a:rPr lang="ru-RU" altLang="ru-RU" sz="4000" b="1" dirty="0">
                <a:solidFill>
                  <a:schemeClr val="tx1"/>
                </a:solidFill>
              </a:rPr>
              <a:t>производственного процесса, начиная от собственника предприятия и заканчивая работниками, с целью предотвратить любые несчастные случаи на производстве.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65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24715" y="36927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452"/>
            <a:ext cx="4078514" cy="5723547"/>
          </a:xfrm>
          <a:prstGeom prst="rect">
            <a:avLst/>
          </a:prstGeom>
        </p:spPr>
      </p:pic>
      <p:sp>
        <p:nvSpPr>
          <p:cNvPr id="4" name="Кольцо 3"/>
          <p:cNvSpPr/>
          <p:nvPr/>
        </p:nvSpPr>
        <p:spPr>
          <a:xfrm rot="20213231">
            <a:off x="876931" y="3687489"/>
            <a:ext cx="1374344" cy="1308364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14" y="1134452"/>
            <a:ext cx="4005943" cy="57235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457" y="1134451"/>
            <a:ext cx="4078514" cy="5723549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 rot="6909096" flipH="1">
            <a:off x="11291829" y="3223352"/>
            <a:ext cx="446576" cy="1285884"/>
          </a:xfrm>
          <a:prstGeom prst="downArrow">
            <a:avLst>
              <a:gd name="adj1" fmla="val 50000"/>
              <a:gd name="adj2" fmla="val 9414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6384426" flipH="1">
            <a:off x="11282986" y="3953266"/>
            <a:ext cx="433135" cy="1285884"/>
          </a:xfrm>
          <a:prstGeom prst="downArrow">
            <a:avLst>
              <a:gd name="adj1" fmla="val 50000"/>
              <a:gd name="adj2" fmla="val 94141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64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1439002" y="-105348"/>
            <a:ext cx="903605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9827"/>
            <a:ext cx="5515429" cy="61981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429" y="659827"/>
            <a:ext cx="6676571" cy="6198173"/>
          </a:xfrm>
          <a:prstGeom prst="rect">
            <a:avLst/>
          </a:prstGeom>
        </p:spPr>
      </p:pic>
      <p:sp>
        <p:nvSpPr>
          <p:cNvPr id="5" name="Кольцо 4"/>
          <p:cNvSpPr/>
          <p:nvPr/>
        </p:nvSpPr>
        <p:spPr>
          <a:xfrm rot="20213231">
            <a:off x="6735709" y="3137250"/>
            <a:ext cx="1998013" cy="1621899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 rot="20213231">
            <a:off x="7411498" y="1272870"/>
            <a:ext cx="2228923" cy="1838864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171" y="5341257"/>
            <a:ext cx="118146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Для разного напряжения применяются различные розетки (</a:t>
            </a:r>
            <a:r>
              <a:rPr lang="ru-RU" sz="3200" b="1" dirty="0" smtClean="0">
                <a:solidFill>
                  <a:srgbClr val="FF0000"/>
                </a:solidFill>
              </a:rPr>
              <a:t>по цветам</a:t>
            </a:r>
            <a:r>
              <a:rPr lang="ru-RU" sz="3200" b="1" dirty="0" smtClean="0"/>
              <a:t>) и вилки (</a:t>
            </a:r>
            <a:r>
              <a:rPr lang="ru-RU" sz="3200" b="1" dirty="0" smtClean="0">
                <a:solidFill>
                  <a:srgbClr val="FF0000"/>
                </a:solidFill>
              </a:rPr>
              <a:t>по разъему</a:t>
            </a:r>
            <a:r>
              <a:rPr lang="ru-RU" sz="3200" b="1" dirty="0" smtClean="0"/>
              <a:t>)</a:t>
            </a:r>
            <a:endParaRPr lang="ru-RU" sz="3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17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-137786" y="0"/>
            <a:ext cx="12329786" cy="469966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66"/>
            <a:ext cx="5799551" cy="63880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551" y="469966"/>
            <a:ext cx="6392449" cy="63880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734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351"/>
            <a:ext cx="6029325" cy="5805649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 rot="16544127" flipH="1">
            <a:off x="634031" y="1220609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5102363" flipH="1">
            <a:off x="3939732" y="1663694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13960861" flipH="1">
            <a:off x="420741" y="2804144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8846778" flipH="1">
            <a:off x="1024133" y="4801840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 noGrp="1"/>
          </p:cNvSpPr>
          <p:nvPr>
            <p:ph type="ctrTitle"/>
          </p:nvPr>
        </p:nvSpPr>
        <p:spPr>
          <a:xfrm>
            <a:off x="1042799" y="252843"/>
            <a:ext cx="914400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519" y="1052350"/>
            <a:ext cx="6661357" cy="5805649"/>
          </a:xfrm>
          <a:prstGeom prst="rect">
            <a:avLst/>
          </a:prstGeom>
        </p:spPr>
      </p:pic>
      <p:sp>
        <p:nvSpPr>
          <p:cNvPr id="10" name="Кольцо 9"/>
          <p:cNvSpPr/>
          <p:nvPr/>
        </p:nvSpPr>
        <p:spPr>
          <a:xfrm rot="15251944">
            <a:off x="6433320" y="2991826"/>
            <a:ext cx="2171202" cy="4075862"/>
          </a:xfrm>
          <a:prstGeom prst="donut">
            <a:avLst>
              <a:gd name="adj" fmla="val 254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15848407">
            <a:off x="7738273" y="43571"/>
            <a:ext cx="1468950" cy="4404891"/>
          </a:xfrm>
          <a:prstGeom prst="donut">
            <a:avLst>
              <a:gd name="adj" fmla="val 3180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 noGrp="1"/>
          </p:cNvSpPr>
          <p:nvPr>
            <p:ph type="ctrTitle"/>
          </p:nvPr>
        </p:nvSpPr>
        <p:spPr>
          <a:xfrm>
            <a:off x="1042799" y="252843"/>
            <a:ext cx="9144000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37" y="954868"/>
            <a:ext cx="12201137" cy="5903131"/>
          </a:xfrm>
          <a:prstGeom prst="rect">
            <a:avLst/>
          </a:prstGeom>
        </p:spPr>
      </p:pic>
      <p:sp>
        <p:nvSpPr>
          <p:cNvPr id="12" name="Кольцо 11"/>
          <p:cNvSpPr/>
          <p:nvPr/>
        </p:nvSpPr>
        <p:spPr>
          <a:xfrm rot="15848407">
            <a:off x="3896225" y="3116663"/>
            <a:ext cx="1468950" cy="1412209"/>
          </a:xfrm>
          <a:prstGeom prst="donut">
            <a:avLst>
              <a:gd name="adj" fmla="val 3180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4371139" flipH="1">
            <a:off x="4440773" y="1554686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3960861" flipH="1">
            <a:off x="533666" y="3181094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3366164" flipH="1">
            <a:off x="1878735" y="4500155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544127" flipH="1">
            <a:off x="1489801" y="1807720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2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-137786" y="0"/>
            <a:ext cx="12329786" cy="469966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66"/>
            <a:ext cx="5962389" cy="63880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388" y="469966"/>
            <a:ext cx="6229611" cy="63880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672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33800" y="-80202"/>
            <a:ext cx="70866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86200" y="-80202"/>
            <a:ext cx="70866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80202"/>
            <a:ext cx="121920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57913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722" y="0"/>
            <a:ext cx="60364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9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 noGrp="1"/>
          </p:cNvSpPr>
          <p:nvPr>
            <p:ph type="ctrTitle"/>
          </p:nvPr>
        </p:nvSpPr>
        <p:spPr>
          <a:xfrm>
            <a:off x="996913" y="-138709"/>
            <a:ext cx="10527432" cy="76517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8515"/>
            <a:ext cx="7674680" cy="63694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680" y="488515"/>
            <a:ext cx="4517320" cy="636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1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 noGrp="1"/>
          </p:cNvSpPr>
          <p:nvPr>
            <p:ph type="ctrTitle"/>
          </p:nvPr>
        </p:nvSpPr>
        <p:spPr>
          <a:xfrm>
            <a:off x="1059543" y="287176"/>
            <a:ext cx="10527432" cy="765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быть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52351"/>
            <a:ext cx="4557486" cy="58020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457" y="1052351"/>
            <a:ext cx="5123543" cy="5802086"/>
          </a:xfrm>
          <a:prstGeom prst="rect">
            <a:avLst/>
          </a:prstGeom>
        </p:spPr>
      </p:pic>
      <p:sp>
        <p:nvSpPr>
          <p:cNvPr id="10" name="Кольцо 9"/>
          <p:cNvSpPr/>
          <p:nvPr/>
        </p:nvSpPr>
        <p:spPr>
          <a:xfrm rot="21372276">
            <a:off x="307174" y="1432154"/>
            <a:ext cx="2507744" cy="5042480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486" y="1052350"/>
            <a:ext cx="4209144" cy="5805649"/>
          </a:xfrm>
          <a:prstGeom prst="rect">
            <a:avLst/>
          </a:prstGeom>
        </p:spPr>
      </p:pic>
      <p:sp>
        <p:nvSpPr>
          <p:cNvPr id="12" name="Знак запрета 11"/>
          <p:cNvSpPr/>
          <p:nvPr/>
        </p:nvSpPr>
        <p:spPr>
          <a:xfrm>
            <a:off x="3265716" y="1251468"/>
            <a:ext cx="3976914" cy="4793732"/>
          </a:xfrm>
          <a:prstGeom prst="noSmoking">
            <a:avLst>
              <a:gd name="adj" fmla="val 21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 rot="20213231">
            <a:off x="7471125" y="1881709"/>
            <a:ext cx="2442714" cy="3105681"/>
          </a:xfrm>
          <a:prstGeom prst="donut">
            <a:avLst>
              <a:gd name="adj" fmla="val 3986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36443"/>
            <a:ext cx="12555415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Эти таблички могут спасти чью-то</a:t>
            </a:r>
          </a:p>
          <a:p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жизнь…</a:t>
            </a:r>
          </a:p>
          <a:p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636" y="1211712"/>
            <a:ext cx="6061364" cy="2498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1712"/>
            <a:ext cx="6130636" cy="2655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81400"/>
            <a:ext cx="6130636" cy="31198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636" y="3581400"/>
            <a:ext cx="6061364" cy="312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6" name="Рисунок 5" descr="https://neg.by/public_files/b_NEG_9999999999900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3501" y="1130968"/>
            <a:ext cx="6175331" cy="572703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4008329" y="1130968"/>
            <a:ext cx="8183671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</a:t>
            </a:r>
            <a:r>
              <a:rPr lang="ru-RU" altLang="ru-RU" sz="32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Vision</a:t>
            </a:r>
            <a:r>
              <a:rPr lang="ru-RU" alt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altLang="ru-RU" sz="32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Zero</a:t>
            </a:r>
            <a:r>
              <a:rPr lang="ru-RU" alt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» </a:t>
            </a:r>
            <a:endParaRPr lang="ru-RU" altLang="ru-RU" sz="32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ru-RU" altLang="ru-RU" sz="3200" b="1" dirty="0" smtClean="0">
                <a:solidFill>
                  <a:schemeClr val="tx1"/>
                </a:solidFill>
              </a:rPr>
              <a:t>или </a:t>
            </a:r>
            <a:r>
              <a:rPr lang="ru-RU" alt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«Нулевой травматизм</a:t>
            </a:r>
            <a:r>
              <a:rPr lang="ru-RU" alt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» </a:t>
            </a:r>
            <a:r>
              <a:rPr lang="ru-RU" altLang="ru-RU" sz="3200" b="1" dirty="0" smtClean="0">
                <a:solidFill>
                  <a:schemeClr val="tx1"/>
                </a:solidFill>
              </a:rPr>
              <a:t>- </a:t>
            </a:r>
            <a:r>
              <a:rPr lang="ru-RU" altLang="ru-RU" sz="3200" b="1" dirty="0">
                <a:solidFill>
                  <a:schemeClr val="tx1"/>
                </a:solidFill>
              </a:rPr>
              <a:t>это качественно новый подход к организации профилактики, объединяющий три направления – </a:t>
            </a:r>
            <a:r>
              <a:rPr lang="ru-RU" altLang="ru-RU" sz="3200" b="1" dirty="0">
                <a:solidFill>
                  <a:srgbClr val="FF0000"/>
                </a:solidFill>
              </a:rPr>
              <a:t>безопасность,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ru-RU" sz="3200" b="1" dirty="0">
                <a:solidFill>
                  <a:srgbClr val="00B0F0"/>
                </a:solidFill>
              </a:rPr>
              <a:t>гигиену труда (здоровья)</a:t>
            </a:r>
            <a:r>
              <a:rPr lang="ru-RU" altLang="ru-RU" sz="3200" b="1" dirty="0">
                <a:solidFill>
                  <a:srgbClr val="009900"/>
                </a:solidFill>
              </a:rPr>
              <a:t> </a:t>
            </a:r>
            <a:r>
              <a:rPr lang="ru-RU" altLang="ru-RU" sz="3200" b="1" dirty="0">
                <a:solidFill>
                  <a:schemeClr val="tx1"/>
                </a:solidFill>
              </a:rPr>
              <a:t>и </a:t>
            </a:r>
            <a:r>
              <a:rPr lang="ru-RU" altLang="ru-RU" sz="3200" b="1" dirty="0">
                <a:solidFill>
                  <a:srgbClr val="92D050"/>
                </a:solidFill>
              </a:rPr>
              <a:t>благополучие </a:t>
            </a:r>
            <a:r>
              <a:rPr lang="ru-RU" altLang="ru-RU" sz="3200" b="1" dirty="0">
                <a:solidFill>
                  <a:schemeClr val="tx1"/>
                </a:solidFill>
              </a:rPr>
              <a:t>работников на всех уровнях производства (работы).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9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ctrTitle"/>
          </p:nvPr>
        </p:nvSpPr>
        <p:spPr>
          <a:xfrm>
            <a:off x="467638" y="0"/>
            <a:ext cx="11724362" cy="76517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207" y="765173"/>
            <a:ext cx="6889314" cy="6092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107" y="765172"/>
            <a:ext cx="5402893" cy="609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5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ctrTitle"/>
          </p:nvPr>
        </p:nvSpPr>
        <p:spPr>
          <a:xfrm>
            <a:off x="467638" y="0"/>
            <a:ext cx="11724362" cy="76517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12" y="663879"/>
            <a:ext cx="8384088" cy="6194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63880"/>
            <a:ext cx="6688899" cy="619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5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4"/>
    </mc:Choice>
    <mc:Fallback xmlns="">
      <p:transition spd="slow" advTm="20484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ctrTitle"/>
          </p:nvPr>
        </p:nvSpPr>
        <p:spPr>
          <a:xfrm>
            <a:off x="0" y="1"/>
            <a:ext cx="12061371" cy="59508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 должно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быть в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каждой организации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461" y="595087"/>
            <a:ext cx="12475461" cy="62629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33714" y="725716"/>
            <a:ext cx="7068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План (схема) эвакуации людей и действия при пожаре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1765170" flipH="1">
            <a:off x="2543519" y="1152501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9492415" flipH="1">
            <a:off x="6299943" y="1142375"/>
            <a:ext cx="571504" cy="1285884"/>
          </a:xfrm>
          <a:prstGeom prst="downArrow">
            <a:avLst>
              <a:gd name="adj1" fmla="val 50000"/>
              <a:gd name="adj2" fmla="val 97272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590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1"/>
    </mc:Choice>
    <mc:Fallback xmlns="">
      <p:transition spd="slow" advTm="19891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30488" y="-80202"/>
            <a:ext cx="7089913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46185" y="1524001"/>
            <a:ext cx="11945815" cy="49529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ЗАПОМНИ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!!!</a:t>
            </a:r>
          </a:p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 ПРАВИЛА ПО ОХРАНЕ ТРУДА, 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ТЕХНИКЕ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БЕЗОПАСНОСТИ, 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ПОЖАРНОЙ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БЕЗОПАСНОСТИ, ЭЛЕКТРОБЕЗОПАСНОСТИ И ПДД</a:t>
            </a:r>
          </a:p>
          <a:p>
            <a:r>
              <a:rPr lang="ru-RU" sz="6600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НАПИСАНЫ КРОВЬЮ…</a:t>
            </a:r>
            <a:r>
              <a:rPr lang="ru-RU" sz="6600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95601" y="1524000"/>
            <a:ext cx="7089913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882888" y="72198"/>
            <a:ext cx="7089913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-75041"/>
            <a:ext cx="8839940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6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36712" cy="1130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070" y="710363"/>
            <a:ext cx="1791434" cy="420604"/>
          </a:xfrm>
          <a:prstGeom prst="rect">
            <a:avLst/>
          </a:prstGeom>
        </p:spPr>
      </p:pic>
      <p:pic>
        <p:nvPicPr>
          <p:cNvPr id="5" name="Травматизм РБ (10 мин.).mp4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5"/>
          <a:stretch>
            <a:fillRect/>
          </a:stretch>
        </p:blipFill>
        <p:spPr>
          <a:xfrm>
            <a:off x="0" y="1130967"/>
            <a:ext cx="12192000" cy="49942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6712" y="1"/>
            <a:ext cx="6555288" cy="113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7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33800" y="-80202"/>
            <a:ext cx="7086600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158262" y="-80202"/>
            <a:ext cx="12350262" cy="9184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Следи за собой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... Будь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осторожен…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 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отвлекайся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…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4" y="977030"/>
            <a:ext cx="11922370" cy="570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968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14" y="1841332"/>
            <a:ext cx="11693770" cy="47244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1" y="1130968"/>
            <a:ext cx="11942885" cy="175074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Умей оказывать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первую помощь…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438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1130968"/>
            <a:ext cx="12192000" cy="5727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Скачать, </a:t>
            </a:r>
          </a:p>
          <a:p>
            <a:r>
              <a:rPr lang="ru-RU" sz="3200" b="1" dirty="0"/>
              <a:t>о</a:t>
            </a:r>
            <a:r>
              <a:rPr lang="ru-RU" sz="3200" b="1" dirty="0" smtClean="0"/>
              <a:t>знакомиться,  </a:t>
            </a:r>
          </a:p>
          <a:p>
            <a:r>
              <a:rPr lang="ru-RU" sz="3200" b="1" dirty="0" smtClean="0"/>
              <a:t>в случае НС</a:t>
            </a:r>
          </a:p>
          <a:p>
            <a:r>
              <a:rPr lang="ru-RU" sz="3200" b="1" u="sng" dirty="0" smtClean="0">
                <a:solidFill>
                  <a:schemeClr val="accent2"/>
                </a:solidFill>
              </a:rPr>
              <a:t>ИСПОЛЬЗОВАТЬ </a:t>
            </a:r>
            <a:endParaRPr lang="ru-RU" sz="3200" b="1" u="sng" dirty="0">
              <a:solidFill>
                <a:schemeClr val="accent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1243013"/>
            <a:ext cx="7143750" cy="542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8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30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566" y="710364"/>
            <a:ext cx="1791434" cy="420604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56411" y="1227221"/>
            <a:ext cx="11923294" cy="54864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455821" y="400050"/>
            <a:ext cx="9312442" cy="405764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40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КОНТРОЛЬ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– ЭТО НЕ ОБЯЗАТЕЛЬНОЕ ПРИСУТСТВИЕ КОНТРОЛЕРА, А </a:t>
            </a:r>
            <a:r>
              <a:rPr lang="ru-RU" sz="40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БОЯЗНЬ КОНТРОЛИРУЕМОГО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0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НАРУШИТЬ ТРЕБОВАНИЯ </a:t>
            </a:r>
          </a:p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ОХРАНЕ ТРУДА И </a:t>
            </a:r>
          </a:p>
          <a:p>
            <a:r>
              <a:rPr lang="ru-RU" sz="40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ПОСЛЕДСТВИЙ ЭТИХ НАРУШЕНИЙ</a:t>
            </a:r>
          </a:p>
          <a:p>
            <a:endParaRPr lang="ru-RU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46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4660</TotalTime>
  <Words>2230</Words>
  <Application>Microsoft Office PowerPoint</Application>
  <PresentationFormat>Широкоэкранный</PresentationFormat>
  <Paragraphs>340</Paragraphs>
  <Slides>101</Slides>
  <Notes>2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101</vt:i4>
      </vt:variant>
    </vt:vector>
  </HeadingPairs>
  <TitlesOfParts>
    <vt:vector size="110" baseType="lpstr">
      <vt:lpstr>Aharoni</vt:lpstr>
      <vt:lpstr>Arial</vt:lpstr>
      <vt:lpstr>Arial Black</vt:lpstr>
      <vt:lpstr>Calibri</vt:lpstr>
      <vt:lpstr>Century Gothic</vt:lpstr>
      <vt:lpstr>Times New Roman</vt:lpstr>
      <vt:lpstr>Wingdings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Каковы причины происшествий?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Нулевой травматизм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 должно быть в каждой организации</vt:lpstr>
      <vt:lpstr>Так должно быть в каждой организации</vt:lpstr>
      <vt:lpstr>Так должно быть в каждой организации</vt:lpstr>
      <vt:lpstr>Так должно быть в каждой организации</vt:lpstr>
      <vt:lpstr>Презентация PowerPoint</vt:lpstr>
      <vt:lpstr>Презентация PowerPoint</vt:lpstr>
      <vt:lpstr>Так должно быть  в каждой организации</vt:lpstr>
      <vt:lpstr>Так должно быть  в каждой организации</vt:lpstr>
      <vt:lpstr>Презентация PowerPoint</vt:lpstr>
      <vt:lpstr>Так должно быть  в каждой организации</vt:lpstr>
      <vt:lpstr>Так должно быть  в каждой организации</vt:lpstr>
      <vt:lpstr> Так должно быть  в каждой организации</vt:lpstr>
      <vt:lpstr>Так должно быть  в каждой организации</vt:lpstr>
      <vt:lpstr>Так должно быть в каждой организации</vt:lpstr>
      <vt:lpstr>Так должно быть  в каждой организации</vt:lpstr>
      <vt:lpstr>Так должно быть  в каждой организации</vt:lpstr>
      <vt:lpstr>Так должно быть в каждой организации</vt:lpstr>
      <vt:lpstr>Так должно быть в каждой организации</vt:lpstr>
      <vt:lpstr>Так должно быть  в каждой организации</vt:lpstr>
      <vt:lpstr>Так должно быть  в каждой организации</vt:lpstr>
      <vt:lpstr>Так должно быть в каждой организации</vt:lpstr>
      <vt:lpstr>Презентация PowerPoint</vt:lpstr>
      <vt:lpstr>Так должно быть в каждой организации</vt:lpstr>
      <vt:lpstr>Так должно быть  в каждой организации</vt:lpstr>
      <vt:lpstr>Презентация PowerPoint</vt:lpstr>
      <vt:lpstr>Так должно быть в каждой организации</vt:lpstr>
      <vt:lpstr>Так должно быть в каждой организации</vt:lpstr>
      <vt:lpstr>Так должно быть в каждой организации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Манько Павел Николаевич</dc:creator>
  <cp:lastModifiedBy>Манько Павел Николаевич</cp:lastModifiedBy>
  <cp:revision>265</cp:revision>
  <cp:lastPrinted>2019-06-03T13:31:17Z</cp:lastPrinted>
  <dcterms:created xsi:type="dcterms:W3CDTF">2019-05-28T08:25:33Z</dcterms:created>
  <dcterms:modified xsi:type="dcterms:W3CDTF">2021-05-04T06:23:54Z</dcterms:modified>
</cp:coreProperties>
</file>